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handoutMasterIdLst>
    <p:handoutMasterId r:id="rId61"/>
  </p:handoutMasterIdLst>
  <p:sldIdLst>
    <p:sldId id="296" r:id="rId2"/>
    <p:sldId id="628" r:id="rId3"/>
    <p:sldId id="627" r:id="rId4"/>
    <p:sldId id="605" r:id="rId5"/>
    <p:sldId id="477" r:id="rId6"/>
    <p:sldId id="587" r:id="rId7"/>
    <p:sldId id="588" r:id="rId8"/>
    <p:sldId id="589" r:id="rId9"/>
    <p:sldId id="590" r:id="rId10"/>
    <p:sldId id="484" r:id="rId11"/>
    <p:sldId id="487" r:id="rId12"/>
    <p:sldId id="611" r:id="rId13"/>
    <p:sldId id="528" r:id="rId14"/>
    <p:sldId id="607" r:id="rId15"/>
    <p:sldId id="529" r:id="rId16"/>
    <p:sldId id="608" r:id="rId17"/>
    <p:sldId id="530" r:id="rId18"/>
    <p:sldId id="531" r:id="rId19"/>
    <p:sldId id="488" r:id="rId20"/>
    <p:sldId id="620" r:id="rId21"/>
    <p:sldId id="489" r:id="rId22"/>
    <p:sldId id="491" r:id="rId23"/>
    <p:sldId id="602" r:id="rId24"/>
    <p:sldId id="532" r:id="rId25"/>
    <p:sldId id="533" r:id="rId26"/>
    <p:sldId id="610" r:id="rId27"/>
    <p:sldId id="609" r:id="rId28"/>
    <p:sldId id="613" r:id="rId29"/>
    <p:sldId id="614" r:id="rId30"/>
    <p:sldId id="534" r:id="rId31"/>
    <p:sldId id="535" r:id="rId32"/>
    <p:sldId id="539" r:id="rId33"/>
    <p:sldId id="562" r:id="rId34"/>
    <p:sldId id="563" r:id="rId35"/>
    <p:sldId id="601" r:id="rId36"/>
    <p:sldId id="568" r:id="rId37"/>
    <p:sldId id="569" r:id="rId38"/>
    <p:sldId id="561" r:id="rId39"/>
    <p:sldId id="591" r:id="rId40"/>
    <p:sldId id="570" r:id="rId41"/>
    <p:sldId id="594" r:id="rId42"/>
    <p:sldId id="595" r:id="rId43"/>
    <p:sldId id="596" r:id="rId44"/>
    <p:sldId id="622" r:id="rId45"/>
    <p:sldId id="583" r:id="rId46"/>
    <p:sldId id="624" r:id="rId47"/>
    <p:sldId id="571" r:id="rId48"/>
    <p:sldId id="584" r:id="rId49"/>
    <p:sldId id="597" r:id="rId50"/>
    <p:sldId id="560" r:id="rId51"/>
    <p:sldId id="582" r:id="rId52"/>
    <p:sldId id="573" r:id="rId53"/>
    <p:sldId id="616" r:id="rId54"/>
    <p:sldId id="617" r:id="rId55"/>
    <p:sldId id="618" r:id="rId56"/>
    <p:sldId id="626" r:id="rId57"/>
    <p:sldId id="538" r:id="rId58"/>
    <p:sldId id="61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B60A3B"/>
    <a:srgbClr val="FF6699"/>
    <a:srgbClr val="75E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E3257-9C36-446F-A7DE-9CA3F2FA1722}" type="datetimeFigureOut">
              <a:rPr lang="en-GB" smtClean="0"/>
              <a:t>07/09/2021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9870-E2C5-425B-B97E-B8AE64EE2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85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7571-C2A8-40C6-BEE3-97F253444A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3DDD3-4A3C-4C0D-9EB8-3717E9CC82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3DDD3-4A3C-4C0D-9EB8-3717E9CC827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53"/>
          <a:stretch>
            <a:fillRect/>
          </a:stretch>
        </p:blipFill>
        <p:spPr bwMode="auto">
          <a:xfrm>
            <a:off x="-9525" y="0"/>
            <a:ext cx="915352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829175"/>
            <a:ext cx="11239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4829176"/>
            <a:ext cx="155614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505054" y="638176"/>
            <a:ext cx="8141151" cy="174307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ct val="114000"/>
              </a:lnSpc>
              <a:defRPr sz="4800" b="1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505054" y="3399684"/>
            <a:ext cx="8141151" cy="27696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505054" y="2762251"/>
            <a:ext cx="8136519" cy="342900"/>
          </a:xfrm>
          <a:noFill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13"/>
          </p:nvPr>
        </p:nvSpPr>
        <p:spPr>
          <a:xfrm>
            <a:off x="505054" y="3112431"/>
            <a:ext cx="8136464" cy="27847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57278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253FEDD-329D-4E4E-8CE4-E559D565B5CA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3620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3"/>
          <a:stretch>
            <a:fillRect/>
          </a:stretch>
        </p:blipFill>
        <p:spPr bwMode="auto">
          <a:xfrm>
            <a:off x="-4763" y="-7938"/>
            <a:ext cx="91535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3253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7" y="2235200"/>
            <a:ext cx="168949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5837" y="2235200"/>
            <a:ext cx="6858000" cy="2387600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AB51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4845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27151"/>
            <a:ext cx="9144000" cy="169863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/>
          <a:stretch>
            <a:fillRect/>
          </a:stretch>
        </p:blipFill>
        <p:spPr bwMode="auto">
          <a:xfrm>
            <a:off x="-5953" y="0"/>
            <a:ext cx="58459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AAEB813-472E-4280-A846-9689CB1CD1DB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1070"/>
            <a:ext cx="78867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AB51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8845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/>
          <a:stretch>
            <a:fillRect/>
          </a:stretch>
        </p:blipFill>
        <p:spPr bwMode="auto">
          <a:xfrm>
            <a:off x="-5953" y="0"/>
            <a:ext cx="58459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327151"/>
            <a:ext cx="9144000" cy="169863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386AEDD-AAED-4A98-9388-63829170AFF0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1070"/>
            <a:ext cx="78867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AB51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902326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/>
          <a:stretch>
            <a:fillRect/>
          </a:stretch>
        </p:blipFill>
        <p:spPr bwMode="auto">
          <a:xfrm>
            <a:off x="-5953" y="0"/>
            <a:ext cx="58459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27151"/>
            <a:ext cx="9144000" cy="169863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AA5824A-E153-412C-9538-6AEB98691422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41070"/>
            <a:ext cx="78867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AB51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04606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8"/>
          <a:stretch>
            <a:fillRect/>
          </a:stretch>
        </p:blipFill>
        <p:spPr bwMode="auto">
          <a:xfrm>
            <a:off x="-5953" y="0"/>
            <a:ext cx="58459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327151"/>
            <a:ext cx="9144000" cy="169863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DCA8E92-57EA-435F-938D-DF3609758A60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41070"/>
            <a:ext cx="78867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AB51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151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12DDAA4-FBA1-4EA0-B841-4CE236E91404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0AB51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46350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9671979E-B45B-4ED2-B02D-FBCBD79CD34E}" type="slidenum">
              <a:rPr lang="en-US" altLang="en-US" sz="1200">
                <a:solidFill>
                  <a:srgbClr val="8C8D90"/>
                </a:solidFill>
              </a:rPr>
              <a:pPr algn="r" eaLnBrk="1" hangingPunct="1"/>
              <a:t>‹#›</a:t>
            </a:fld>
            <a:endParaRPr lang="en-US" altLang="en-US" sz="1200">
              <a:solidFill>
                <a:srgbClr val="8C8D9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0AB51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364176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CF44B9-0E3F-4E15-A782-7E12BAB0F15A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17FCC77-2289-4BFD-A8F6-817CD6A72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 spd="slow">
    <p:pull/>
  </p:transition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ndes" panose="02000000000000000000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ndes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10668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Power Geez Unicode1" pitchFamily="2" charset="0"/>
              </a:rPr>
              <a:t>እንኳን</a:t>
            </a:r>
            <a:r>
              <a:rPr lang="en-US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Power Geez Unicode1" pitchFamily="2" charset="0"/>
              </a:rPr>
              <a:t>ደህና</a:t>
            </a:r>
            <a:r>
              <a:rPr lang="en-US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Power Geez Unicode1" pitchFamily="2" charset="0"/>
              </a:rPr>
              <a:t>መጣችሁ</a:t>
            </a:r>
            <a:r>
              <a:rPr lang="en-US" dirty="0">
                <a:solidFill>
                  <a:srgbClr val="7030A0"/>
                </a:solidFill>
                <a:latin typeface="Power Geez Unicode1" pitchFamily="2" charset="0"/>
              </a:rPr>
              <a:t>!!!</a:t>
            </a:r>
            <a:endParaRPr lang="en-US" dirty="0">
              <a:latin typeface="Power Geez Unicode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B359D2E9-8B7E-483F-8D52-071184047153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67201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m-ET" sz="3000" b="1" dirty="0">
                <a:solidFill>
                  <a:srgbClr val="FF0000"/>
                </a:solidFill>
                <a:latin typeface="Power Geez Unicode1" pitchFamily="2" charset="0"/>
                <a:ea typeface="ＭＳ Ｐゴシック" pitchFamily="34" charset="-128"/>
              </a:rPr>
              <a:t>የ</a:t>
            </a:r>
            <a:r>
              <a:rPr lang="en-US" sz="3000" b="1" dirty="0" err="1">
                <a:solidFill>
                  <a:srgbClr val="FF0000"/>
                </a:solidFill>
                <a:latin typeface="Power Geez Unicode1" pitchFamily="2" charset="0"/>
                <a:ea typeface="ＭＳ Ｐゴシック" pitchFamily="34" charset="-128"/>
              </a:rPr>
              <a:t>ሙስና</a:t>
            </a:r>
            <a:r>
              <a:rPr lang="en-US" sz="3000" b="1" dirty="0">
                <a:solidFill>
                  <a:srgbClr val="FF0000"/>
                </a:solidFill>
                <a:latin typeface="Power Geez Unicode1" pitchFamily="2" charset="0"/>
                <a:ea typeface="ＭＳ Ｐゴシック" pitchFamily="34" charset="-128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Power Geez Unicode1" pitchFamily="2" charset="0"/>
                <a:ea typeface="ＭＳ Ｐゴシック" pitchFamily="34" charset="-128"/>
              </a:rPr>
              <a:t>መከላከል</a:t>
            </a:r>
            <a:r>
              <a:rPr lang="en-US" sz="3000" b="1" dirty="0">
                <a:solidFill>
                  <a:srgbClr val="FF0000"/>
                </a:solidFill>
                <a:latin typeface="Power Geez Unicode1" pitchFamily="2" charset="0"/>
                <a:ea typeface="ＭＳ Ｐゴシック" pitchFamily="34" charset="-128"/>
              </a:rPr>
              <a:t> የ</a:t>
            </a:r>
            <a:r>
              <a:rPr lang="am-ET" sz="3000" b="1" dirty="0">
                <a:solidFill>
                  <a:srgbClr val="FF0000"/>
                </a:solidFill>
                <a:latin typeface="Power Geez Unicode1" pitchFamily="2" charset="0"/>
                <a:ea typeface="ＭＳ Ｐゴシック" pitchFamily="34" charset="-128"/>
              </a:rPr>
              <a:t>አሠራር ሥርዓት ጥናት </a:t>
            </a:r>
          </a:p>
          <a:p>
            <a:pPr algn="ctr"/>
            <a:endParaRPr lang="en-US" sz="3000" b="1" dirty="0">
              <a:solidFill>
                <a:srgbClr val="FF0000"/>
              </a:solidFill>
              <a:latin typeface="Power Geez Unicode1" pitchFamily="2" charset="0"/>
              <a:ea typeface="ＭＳ Ｐゴシック" pitchFamily="34" charset="-128"/>
            </a:endParaRPr>
          </a:p>
          <a:p>
            <a:pPr algn="ctr"/>
            <a:r>
              <a:rPr lang="am-ET" sz="3000" b="1" dirty="0">
                <a:solidFill>
                  <a:srgbClr val="B60A3B"/>
                </a:solidFill>
                <a:latin typeface="Power Geez Unicode1" pitchFamily="2" charset="0"/>
                <a:ea typeface="ＭＳ Ｐゴシック" pitchFamily="34" charset="-128"/>
              </a:rPr>
              <a:t>ለሥነምግባርና ፀረ-ሙስና መከታተያ ክፍሎች የተዘጋ</a:t>
            </a:r>
            <a:r>
              <a:rPr lang="en-US" sz="3000" b="1" dirty="0">
                <a:solidFill>
                  <a:srgbClr val="B60A3B"/>
                </a:solidFill>
                <a:latin typeface="Power Geez Unicode1" pitchFamily="2" charset="0"/>
                <a:ea typeface="ＭＳ Ｐゴシック" pitchFamily="34" charset="-128"/>
              </a:rPr>
              <a:t>ጀ</a:t>
            </a:r>
            <a:r>
              <a:rPr lang="am-ET" sz="3000" b="1" dirty="0">
                <a:solidFill>
                  <a:srgbClr val="B60A3B"/>
                </a:solidFill>
                <a:latin typeface="Power Geez Unicode1" pitchFamily="2" charset="0"/>
                <a:ea typeface="ＭＳ Ｐゴシック" pitchFamily="34" charset="-128"/>
              </a:rPr>
              <a:t> ሠነድ</a:t>
            </a:r>
          </a:p>
          <a:p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err="1"/>
              <a:t>የፌዴራል</a:t>
            </a:r>
            <a:r>
              <a:rPr lang="en-US" sz="4000" b="1" dirty="0"/>
              <a:t> </a:t>
            </a:r>
            <a:r>
              <a:rPr lang="en-US" sz="4000" b="1" dirty="0" err="1"/>
              <a:t>የሥነምግባር</a:t>
            </a:r>
            <a:r>
              <a:rPr lang="en-US" sz="4000" b="1" dirty="0"/>
              <a:t> </a:t>
            </a:r>
            <a:r>
              <a:rPr lang="en-US" sz="4000" b="1" dirty="0" err="1"/>
              <a:t>እና</a:t>
            </a:r>
            <a:r>
              <a:rPr lang="en-US" sz="4000" b="1" dirty="0"/>
              <a:t> </a:t>
            </a:r>
            <a:r>
              <a:rPr lang="en-US" sz="4000" b="1" dirty="0" err="1"/>
              <a:t>የፀረ</a:t>
            </a:r>
            <a:r>
              <a:rPr lang="en-US" sz="4000" b="1" dirty="0"/>
              <a:t> </a:t>
            </a:r>
            <a:r>
              <a:rPr lang="en-US" sz="4000" b="1" dirty="0" err="1"/>
              <a:t>ሙስና</a:t>
            </a:r>
            <a:r>
              <a:rPr lang="en-US" sz="4000" b="1" dirty="0"/>
              <a:t> </a:t>
            </a:r>
            <a:r>
              <a:rPr lang="en-US" sz="4000" b="1" dirty="0" err="1"/>
              <a:t>ኮሚሽን</a:t>
            </a:r>
            <a:endParaRPr lang="en-US" sz="4000" b="1" dirty="0"/>
          </a:p>
        </p:txBody>
      </p:sp>
      <p:pic>
        <p:nvPicPr>
          <p:cNvPr id="1026" name="Picture 2" descr="C:\Users\tesfaye\Desktop\symboles\AntiKorrupsioni-30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3095623"/>
            <a:ext cx="2238375" cy="132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4724400" cy="4572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Power Geez Unicode1" pitchFamily="2" charset="0"/>
              </a:rPr>
              <a:t>በሥነምግባር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እና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የፀረ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ሙስና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ኮሚሽን</a:t>
            </a:r>
            <a:r>
              <a:rPr lang="en-US" sz="2800" dirty="0">
                <a:latin typeface="Power Geez Unicode1" pitchFamily="2" charset="0"/>
              </a:rPr>
              <a:t> ፣</a:t>
            </a:r>
          </a:p>
          <a:p>
            <a:pPr algn="just">
              <a:buNone/>
            </a:pPr>
            <a:endParaRPr lang="en-US" sz="2800" dirty="0">
              <a:latin typeface="Power Geez Unicode1" pitchFamily="2" charset="0"/>
            </a:endParaRPr>
          </a:p>
          <a:p>
            <a:pPr algn="just"/>
            <a:r>
              <a:rPr lang="en-US" sz="2800" dirty="0" err="1">
                <a:latin typeface="Power Geez Unicode1" pitchFamily="2" charset="0"/>
              </a:rPr>
              <a:t>በሥነምግባርና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በፀረ-ሙስና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መከታተያ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ክፍሎች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algn="just"/>
            <a:endParaRPr lang="en-US" sz="28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2800" dirty="0">
              <a:latin typeface="Power Geez Unicode1" pitchFamily="2" charset="0"/>
            </a:endParaRPr>
          </a:p>
          <a:p>
            <a:pPr algn="just"/>
            <a:endParaRPr lang="am-ET" dirty="0">
              <a:latin typeface="Power Geez Unicode1" pitchFamily="2" charset="0"/>
            </a:endParaRPr>
          </a:p>
          <a:p>
            <a:endParaRPr lang="en-US" dirty="0"/>
          </a:p>
        </p:txBody>
      </p:sp>
      <p:pic>
        <p:nvPicPr>
          <p:cNvPr id="10" name="Content Placeholder 9" descr="የwho are they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34000" y="2286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781800" cy="990600"/>
          </a:xfrm>
        </p:spPr>
        <p:txBody>
          <a:bodyPr>
            <a:noAutofit/>
          </a:bodyPr>
          <a:lstStyle/>
          <a:p>
            <a:pPr lvl="0" algn="ctr"/>
            <a:r>
              <a:rPr lang="am-ET" sz="3600" dirty="0">
                <a:solidFill>
                  <a:srgbClr val="FF0000"/>
                </a:solidFill>
                <a:latin typeface="Power Geez Unicode1" pitchFamily="2" charset="0"/>
              </a:rPr>
              <a:t>የአሠራር ሥርዓት ጥናት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በማን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ይካሄዳል</a:t>
            </a:r>
            <a:endParaRPr lang="en-US" sz="36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589566"/>
            <a:ext cx="6019800" cy="5039833"/>
          </a:xfrm>
        </p:spPr>
        <p:txBody>
          <a:bodyPr>
            <a:normAutofit/>
          </a:bodyPr>
          <a:lstStyle/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err="1">
                <a:latin typeface="Power Geez Unicode1" pitchFamily="2" charset="0"/>
              </a:rPr>
              <a:t>ፅንሰ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ሀሳባዊ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ክህሎት</a:t>
            </a:r>
            <a:r>
              <a:rPr lang="en-US" dirty="0">
                <a:latin typeface="Power Geez Unicode1" pitchFamily="2" charset="0"/>
              </a:rPr>
              <a:t> /conceptual skills/ </a:t>
            </a:r>
          </a:p>
          <a:p>
            <a:pPr marL="617220" lvl="2" indent="-342900" algn="just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በሙስና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ወንጀል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ላይ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በቂ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ግንዛቤ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መያዝ</a:t>
            </a:r>
            <a:endParaRPr lang="en-US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err="1">
                <a:latin typeface="Power Geez Unicode1" pitchFamily="2" charset="0"/>
              </a:rPr>
              <a:t>ቴክኒካዊ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ክህሎት</a:t>
            </a:r>
            <a:r>
              <a:rPr lang="en-US" dirty="0">
                <a:latin typeface="Power Geez Unicode1" pitchFamily="2" charset="0"/>
              </a:rPr>
              <a:t> /technical skills/</a:t>
            </a:r>
          </a:p>
          <a:p>
            <a:pPr marL="617220" lvl="2" indent="-342900" algn="just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የጥናት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አካሂደት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ዕውቀትና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ልም</a:t>
            </a:r>
            <a:r>
              <a:rPr lang="en-US" dirty="0" err="1" smtClean="0">
                <a:latin typeface="Power Geez Unicode1" pitchFamily="2" charset="0"/>
              </a:rPr>
              <a:t>ድ</a:t>
            </a:r>
            <a:endParaRPr lang="en-US" dirty="0" smtClean="0">
              <a:latin typeface="Power Geez Unicode1" pitchFamily="2" charset="0"/>
            </a:endParaRPr>
          </a:p>
          <a:p>
            <a:pPr marL="617220" lvl="2" indent="-342900" algn="just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7030A0"/>
                </a:solidFill>
                <a:latin typeface="Power Geez Unicode1" pitchFamily="2" charset="0"/>
              </a:rPr>
              <a:t>ምስጥር</a:t>
            </a:r>
            <a:r>
              <a:rPr lang="en-US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Power Geez Unicode1" pitchFamily="2" charset="0"/>
              </a:rPr>
              <a:t>መጠበቅ</a:t>
            </a:r>
            <a:endParaRPr lang="en-US" dirty="0">
              <a:solidFill>
                <a:srgbClr val="7030A0"/>
              </a:solidFill>
              <a:latin typeface="Power Geez Unicode1" pitchFamily="2" charset="0"/>
            </a:endParaRPr>
          </a:p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err="1">
                <a:latin typeface="Power Geez Unicode1" pitchFamily="2" charset="0"/>
              </a:rPr>
              <a:t>ሰብአዊ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ክህሎት</a:t>
            </a:r>
            <a:r>
              <a:rPr lang="en-US" dirty="0">
                <a:latin typeface="Power Geez Unicode1" pitchFamily="2" charset="0"/>
              </a:rPr>
              <a:t> /Human Skills/</a:t>
            </a:r>
          </a:p>
          <a:p>
            <a:pPr marL="617220" lvl="2" indent="-342900" algn="just">
              <a:spcBef>
                <a:spcPts val="700"/>
              </a:spcBef>
              <a:buSzPct val="60000"/>
              <a:buFont typeface="Wingdings" pitchFamily="2" charset="2"/>
              <a:buChar char="q"/>
            </a:pP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ቅን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ልቦና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የሰከነ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አዕምሮ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</a:p>
          <a:p>
            <a:pPr marL="320040" lvl="1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err="1">
                <a:latin typeface="Power Geez Unicode1" pitchFamily="2" charset="0"/>
              </a:rPr>
              <a:t>የማማከር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ክህሎት</a:t>
            </a:r>
            <a:r>
              <a:rPr lang="en-US" dirty="0">
                <a:latin typeface="Power Geez Unicode1" pitchFamily="2" charset="0"/>
              </a:rPr>
              <a:t> /Consultancy </a:t>
            </a:r>
            <a:r>
              <a:rPr lang="en-US" dirty="0" smtClean="0">
                <a:latin typeface="Power Geez Unicode1" pitchFamily="2" charset="0"/>
              </a:rPr>
              <a:t>skill/</a:t>
            </a:r>
          </a:p>
          <a:p>
            <a:pPr marL="777240" lvl="2" indent="-320040" algn="just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 err="1" smtClean="0">
                <a:solidFill>
                  <a:srgbClr val="7030A0"/>
                </a:solidFill>
              </a:rPr>
              <a:t>የሙስና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መከላከል</a:t>
            </a:r>
            <a:r>
              <a:rPr lang="en-US" b="1" dirty="0" smtClean="0">
                <a:solidFill>
                  <a:srgbClr val="7030A0"/>
                </a:solidFill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ዕውቀትና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ልምድ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ELL\Desktop\eeeeeeeeeeee\images_1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22962" y="1905000"/>
            <a:ext cx="2268638" cy="2971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am-ET" sz="2800" dirty="0">
                <a:solidFill>
                  <a:srgbClr val="FF0000"/>
                </a:solidFill>
                <a:latin typeface="Power Geez Unicode1" pitchFamily="2" charset="0"/>
              </a:rPr>
              <a:t>የአሠራር ሥርዓት ጥናት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የሚያካሄዱ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አጥኚዎች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ሊኖራቸው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የሚገቡ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ክህሎቶች</a:t>
            </a:r>
            <a:endParaRPr lang="am-ET" sz="28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5562600" cy="496363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Power Geez Unicode1" pitchFamily="2" charset="0"/>
              </a:rPr>
              <a:t>የኢፌዲሪ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ሕገ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መንግስት</a:t>
            </a:r>
            <a:r>
              <a:rPr lang="en-US" sz="3200" dirty="0">
                <a:latin typeface="Power Geez Unicode1" pitchFamily="2" charset="0"/>
              </a:rPr>
              <a:t>፣</a:t>
            </a:r>
          </a:p>
          <a:p>
            <a:r>
              <a:rPr lang="en-US" sz="2800" dirty="0" err="1">
                <a:latin typeface="Power Geez Unicode1" pitchFamily="2" charset="0"/>
              </a:rPr>
              <a:t>የኮሚሽኑ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የተሻሻለዉ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ማቋቋሚያ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አዋጅ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ቁጥር</a:t>
            </a:r>
            <a:r>
              <a:rPr lang="en-US" sz="2800" dirty="0">
                <a:latin typeface="Power Geez Unicode1" pitchFamily="2" charset="0"/>
              </a:rPr>
              <a:t> 1236/2013፣</a:t>
            </a:r>
            <a:endParaRPr lang="en-US" sz="2400" dirty="0">
              <a:latin typeface="Power Geez Unicode1" pitchFamily="2" charset="0"/>
            </a:endParaRPr>
          </a:p>
          <a:p>
            <a:r>
              <a:rPr lang="en-US" sz="3200" dirty="0" err="1">
                <a:latin typeface="Power Geez Unicode1" pitchFamily="2" charset="0"/>
              </a:rPr>
              <a:t>የሥነ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ምግባር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መከታተያ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ክፍሎች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አሠራርና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አደረጃጀት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መመሪያ</a:t>
            </a:r>
            <a:endParaRPr lang="en-US" sz="2800" dirty="0">
              <a:latin typeface="Power Geez Unicode1" pitchFamily="2" charset="0"/>
            </a:endParaRPr>
          </a:p>
          <a:p>
            <a:r>
              <a:rPr lang="en-US" sz="3200" dirty="0" err="1">
                <a:latin typeface="Power Geez Unicode1" pitchFamily="2" charset="0"/>
              </a:rPr>
              <a:t>የሙስና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ወንጀሎች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ለመደንገግ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የወጣ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አዋጅ</a:t>
            </a:r>
            <a:r>
              <a:rPr lang="en-US" sz="3200" dirty="0">
                <a:latin typeface="Power Geez Unicode1" pitchFamily="2" charset="0"/>
              </a:rPr>
              <a:t> 881/2007፣</a:t>
            </a:r>
          </a:p>
          <a:p>
            <a:r>
              <a:rPr lang="en-US" sz="2800" dirty="0" err="1">
                <a:latin typeface="Power Geez Unicode1" pitchFamily="2" charset="0"/>
              </a:rPr>
              <a:t>የከላለ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አዋጅ</a:t>
            </a:r>
            <a:r>
              <a:rPr lang="en-US" sz="2800" dirty="0">
                <a:latin typeface="Power Geez Unicode1" pitchFamily="2" charset="0"/>
              </a:rPr>
              <a:t> 699/2003</a:t>
            </a:r>
          </a:p>
          <a:p>
            <a:endParaRPr lang="en-US" dirty="0"/>
          </a:p>
        </p:txBody>
      </p:sp>
      <p:pic>
        <p:nvPicPr>
          <p:cNvPr id="10" name="Content Placeholder 9" descr="የlegal framework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096000" y="2543968"/>
            <a:ext cx="2895600" cy="39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am-ET" sz="2800" dirty="0">
                <a:solidFill>
                  <a:srgbClr val="FF0000"/>
                </a:solidFill>
                <a:latin typeface="Power Geez Unicode1" pitchFamily="2" charset="0"/>
              </a:rPr>
              <a:t>የአሠራር ሥርዓት ጥናት ለማከናወን የሚያግዙ የህግ ማእቀፎች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579120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200" b="1" dirty="0" err="1">
                <a:solidFill>
                  <a:srgbClr val="00B0F0"/>
                </a:solidFill>
                <a:latin typeface="Power Geez Unicode1" pitchFamily="2" charset="0"/>
              </a:rPr>
              <a:t>ሂደት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ማለት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አንድ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የተለየ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ሥራን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ለማከናወን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ሲባል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ከመነሻ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እስከ</a:t>
            </a:r>
            <a:r>
              <a:rPr lang="en-US" sz="3200" dirty="0">
                <a:latin typeface="Power Geez Unicode1" pitchFamily="2" charset="0"/>
              </a:rPr>
              <a:t>  </a:t>
            </a:r>
            <a:r>
              <a:rPr lang="en-US" sz="3200" dirty="0" err="1" smtClean="0">
                <a:latin typeface="Power Geez Unicode1" pitchFamily="2" charset="0"/>
              </a:rPr>
              <a:t>መጨረሻ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የሚሰሩ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ተግባራትን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የሚያጠቃልል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ነው</a:t>
            </a:r>
            <a:r>
              <a:rPr lang="en-US" sz="3200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b="1" dirty="0">
              <a:latin typeface="Power Geez Unicode1" pitchFamily="2" charset="0"/>
            </a:endParaRPr>
          </a:p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የሥራ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ሂደት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(Process)</a:t>
            </a:r>
            <a:r>
              <a:rPr lang="en-US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ማለት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አንድ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ወይም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ከአንድ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በላይ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የሆኑ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ልዩ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ልዩ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ግብአቶችን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በመጠቀም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የተገልጋይን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ጥያቄ</a:t>
            </a:r>
            <a:r>
              <a:rPr lang="en-US" dirty="0">
                <a:latin typeface="Power Geez Unicode1" pitchFamily="2" charset="0"/>
              </a:rPr>
              <a:t> /</a:t>
            </a:r>
            <a:r>
              <a:rPr lang="en-US" dirty="0" err="1">
                <a:latin typeface="Power Geez Unicode1" pitchFamily="2" charset="0"/>
              </a:rPr>
              <a:t>ፍላጎት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ለማርካት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የሚያስችል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ውጤት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ለማግኘት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የሚከናወን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የተግባራት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ቅንጅት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dirty="0">
              <a:latin typeface="Power Geez Unicode1" pitchFamily="2" charset="0"/>
            </a:endParaRPr>
          </a:p>
          <a:p>
            <a:endParaRPr lang="en-US" dirty="0"/>
          </a:p>
        </p:txBody>
      </p:sp>
      <p:pic>
        <p:nvPicPr>
          <p:cNvPr id="10" name="Content Placeholder 9" descr="የdefination ምስል ውጤት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77000" y="2362200"/>
            <a:ext cx="21336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ትርጓሜ</a:t>
            </a:r>
            <a:endParaRPr lang="am-ET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89566"/>
            <a:ext cx="6172200" cy="496363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en-US" dirty="0">
              <a:latin typeface="Power Geez Unicode1" pitchFamily="2" charset="0"/>
            </a:endParaRPr>
          </a:p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አሰራር</a:t>
            </a:r>
            <a:r>
              <a:rPr lang="en-US" b="1" dirty="0">
                <a:latin typeface="Power Geez Unicode1" pitchFamily="2" charset="0"/>
              </a:rPr>
              <a:t> 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ህጎች</a:t>
            </a:r>
            <a:r>
              <a:rPr lang="en-US" dirty="0">
                <a:latin typeface="Power Geez Unicode1" pitchFamily="2" charset="0"/>
              </a:rPr>
              <a:t> ፣ </a:t>
            </a:r>
            <a:r>
              <a:rPr lang="en-US" dirty="0" err="1">
                <a:latin typeface="Power Geez Unicode1" pitchFamily="2" charset="0"/>
              </a:rPr>
              <a:t>መመሪያዎች፣የአሠራር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ልምዶች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ማኑዋሎችና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የመሳሰሉትን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የሚያካትት</a:t>
            </a:r>
            <a:r>
              <a:rPr lang="en-US" dirty="0">
                <a:latin typeface="Power Geez Unicode1" pitchFamily="2" charset="0"/>
              </a:rPr>
              <a:t> 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dirty="0">
              <a:latin typeface="Power Geez Unicode1" pitchFamily="2" charset="0"/>
            </a:endParaRPr>
          </a:p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የአሠራር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Power Geez Unicode1" pitchFamily="2" charset="0"/>
              </a:rPr>
              <a:t>ሥርዓት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ማለት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አንድ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ሲከናወን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ሥራውን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ለማከናወን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የተቀመጡ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ሂደቶችን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 smtClean="0">
                <a:latin typeface="Power Geez Unicode1" pitchFamily="2" charset="0"/>
              </a:rPr>
              <a:t>ህጎች</a:t>
            </a:r>
            <a:r>
              <a:rPr lang="en-US" dirty="0" smtClean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መመሪያዎችን፣ፈጻሚ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አካላትን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በመካከላቸው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ያለውን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ግንኙነት</a:t>
            </a:r>
            <a:r>
              <a:rPr lang="en-US" dirty="0">
                <a:latin typeface="Power Geez Unicode1" pitchFamily="2" charset="0"/>
              </a:rPr>
              <a:t> (</a:t>
            </a:r>
            <a:r>
              <a:rPr lang="en-US" dirty="0" err="1">
                <a:latin typeface="Power Geez Unicode1" pitchFamily="2" charset="0"/>
              </a:rPr>
              <a:t>በማን፣እንዴት፣ለምን፣መቼ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እንደ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ሚሰራ</a:t>
            </a:r>
            <a:r>
              <a:rPr lang="en-US" dirty="0">
                <a:latin typeface="Power Geez Unicode1" pitchFamily="2" charset="0"/>
              </a:rPr>
              <a:t>…</a:t>
            </a:r>
            <a:r>
              <a:rPr lang="en-US" dirty="0" err="1">
                <a:latin typeface="Power Geez Unicode1" pitchFamily="2" charset="0"/>
              </a:rPr>
              <a:t>ወዘተ</a:t>
            </a:r>
            <a:r>
              <a:rPr lang="en-US" dirty="0">
                <a:latin typeface="Power Geez Unicode1" pitchFamily="2" charset="0"/>
              </a:rPr>
              <a:t>) </a:t>
            </a:r>
            <a:r>
              <a:rPr lang="en-US" dirty="0" err="1">
                <a:latin typeface="Power Geez Unicode1" pitchFamily="2" charset="0"/>
              </a:rPr>
              <a:t>የሚያመለክት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pic>
        <p:nvPicPr>
          <p:cNvPr id="1026" name="Picture 2" descr="C:\Users\DELL\Desktop\eeeeeeeeeeee\images_2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858000" y="3105944"/>
            <a:ext cx="1905000" cy="28376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am-ET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54102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ተግባርን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መሰረት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ያደረገ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የአሠራር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ሥርዓት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ጥናት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ማለት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በተቋም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ውስጥ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ለሙስና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ብልሹ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ተጋላጭ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ከሆነ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ሂደት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ውስጥ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አንድ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በመለየት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ማካሄድና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የማሻሻያ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ሀሳብ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ማቅረብ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ሂደትን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መሰረት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ያደረገ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የአሠራር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ሥርዓት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ጥናት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ማለት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በተቋም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ውስጥ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ከመነሻ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እስከ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መደረሻ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ድረስ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በሚከናወን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ሥራ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ሂደት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ላይ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የሚደረግ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ጥናትና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ማካሄድና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የማሻሻያ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ሀሳብ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ማቅረብ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pic>
        <p:nvPicPr>
          <p:cNvPr id="10" name="Content Placeholder 9" descr="የdefination ምስል ውጤት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0" y="2895701"/>
            <a:ext cx="2743200" cy="32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am-ET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6096000" cy="49636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የጥናት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መነሻ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ሀሳብ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ማለት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ለአሰራር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ለማካሄድ</a:t>
            </a:r>
            <a:r>
              <a:rPr lang="en-US" dirty="0">
                <a:latin typeface="Power Geez Unicode1" pitchFamily="2" charset="0"/>
              </a:rPr>
              <a:t>  </a:t>
            </a:r>
            <a:r>
              <a:rPr lang="en-US" dirty="0" err="1">
                <a:latin typeface="Power Geez Unicode1" pitchFamily="2" charset="0"/>
              </a:rPr>
              <a:t>የሚያግዙ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ዝርዝር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ሂደት</a:t>
            </a:r>
            <a:r>
              <a:rPr lang="en-US" dirty="0">
                <a:latin typeface="Power Geez Unicode1" pitchFamily="2" charset="0"/>
              </a:rPr>
              <a:t>  </a:t>
            </a:r>
            <a:r>
              <a:rPr lang="en-US" dirty="0" err="1">
                <a:latin typeface="Power Geez Unicode1" pitchFamily="2" charset="0"/>
              </a:rPr>
              <a:t>የሚዘጋጅት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ሰነድ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 ፡፡</a:t>
            </a:r>
          </a:p>
          <a:p>
            <a:pPr algn="just"/>
            <a:endParaRPr lang="en-US" dirty="0">
              <a:latin typeface="Power Geez Unicode1" pitchFamily="2" charset="0"/>
            </a:endParaRPr>
          </a:p>
          <a:p>
            <a:pPr algn="just"/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ለብልሹ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አሰራር</a:t>
            </a: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Power Geez Unicode1" pitchFamily="2" charset="0"/>
              </a:rPr>
              <a:t>የተጋለጠ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ማለት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የመንግሥት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ንብረትና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ገንዘብ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አላግባብ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እንዲባክን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ወይም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ተገልጋዮች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አለአግባብ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እንዲጉላሉ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ለሥነምግባር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ተቃራኒ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የሆነ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ድርጊትን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ወይም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ባህሪን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የሚያበረታታ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ወይም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እንዳይፈጸሙ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የማይከላከል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pic>
        <p:nvPicPr>
          <p:cNvPr id="10" name="Content Placeholder 9" descr="የdefination ምስል ውጤት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5600" y="2895701"/>
            <a:ext cx="2133600" cy="358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am-ET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5867400" cy="4963633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3600" b="1" dirty="0" err="1">
                <a:solidFill>
                  <a:srgbClr val="00B0F0"/>
                </a:solidFill>
                <a:latin typeface="Power Geez Unicode1" pitchFamily="2" charset="0"/>
              </a:rPr>
              <a:t>የአሠራር</a:t>
            </a:r>
            <a:r>
              <a:rPr lang="en-US" sz="36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Power Geez Unicode1" pitchFamily="2" charset="0"/>
              </a:rPr>
              <a:t>ሥርዓት</a:t>
            </a:r>
            <a:r>
              <a:rPr lang="en-US" sz="36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Power Geez Unicode1" pitchFamily="2" charset="0"/>
              </a:rPr>
              <a:t>ችግሮች</a:t>
            </a:r>
            <a:r>
              <a:rPr lang="en-US" sz="36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ማለት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ለሙስናና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ብልሹ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አሠራር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የተጋለጠ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የአሠራር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ሥርዓት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መኖር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ወይም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ሙስናና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ብልሹ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አሠራር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እንዳይከሰት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የሚከላከል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የአሠራር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ሥርዓት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አለመኖር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ነው</a:t>
            </a:r>
            <a:r>
              <a:rPr lang="en-US" sz="3600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sz="3600" dirty="0">
              <a:latin typeface="Power Geez Unicode1" pitchFamily="2" charset="0"/>
            </a:endParaRPr>
          </a:p>
          <a:p>
            <a:pPr algn="just"/>
            <a:r>
              <a:rPr lang="en-US" sz="3600" b="1" dirty="0" err="1">
                <a:solidFill>
                  <a:srgbClr val="00B0F0"/>
                </a:solidFill>
                <a:latin typeface="Power Geez Unicode1" pitchFamily="2" charset="0"/>
              </a:rPr>
              <a:t>አማራጭ</a:t>
            </a:r>
            <a:r>
              <a:rPr lang="en-US" sz="36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Power Geez Unicode1" pitchFamily="2" charset="0"/>
              </a:rPr>
              <a:t>የመፍትሄ</a:t>
            </a:r>
            <a:r>
              <a:rPr lang="en-US" sz="36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Power Geez Unicode1" pitchFamily="2" charset="0"/>
              </a:rPr>
              <a:t>ሃሳብ</a:t>
            </a:r>
            <a:r>
              <a:rPr lang="en-US" sz="36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ማለት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የሙስና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መከላከል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አገልግሎቶችን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ለመስጠት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በሚደረገው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ጥናት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ሂደት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በትንተና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ወቅት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ለተለየ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የሙስና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ወይም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የብልሹ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አሠራር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ችግር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ለመቅረፍ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በተኪነት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ሊታዩ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የሚችሉ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ከአንድ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በላይ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የሆኑ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የመፍትሄ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አስተያየቶች</a:t>
            </a:r>
            <a:r>
              <a:rPr lang="en-US" sz="3600" dirty="0">
                <a:latin typeface="Power Geez Unicode1" pitchFamily="2" charset="0"/>
              </a:rPr>
              <a:t> </a:t>
            </a:r>
            <a:r>
              <a:rPr lang="en-US" sz="3600" dirty="0" err="1">
                <a:latin typeface="Power Geez Unicode1" pitchFamily="2" charset="0"/>
              </a:rPr>
              <a:t>ናቸው</a:t>
            </a:r>
            <a:r>
              <a:rPr lang="en-US" sz="3600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pic>
        <p:nvPicPr>
          <p:cNvPr id="10" name="Content Placeholder 9" descr="የdefination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05600" y="3733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am-ET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541020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አንድን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ለመስራት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ያሉ</a:t>
            </a:r>
            <a:r>
              <a:rPr lang="en-US" dirty="0">
                <a:latin typeface="Power Geez Unicode1" pitchFamily="2" charset="0"/>
              </a:rPr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 smtClean="0">
                <a:latin typeface="Power Geez Unicode1" pitchFamily="2" charset="0"/>
              </a:rPr>
              <a:t>ህጎች</a:t>
            </a:r>
            <a:r>
              <a:rPr lang="en-US" dirty="0" smtClean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 smtClean="0">
                <a:latin typeface="Power Geez Unicode1" pitchFamily="2" charset="0"/>
              </a:rPr>
              <a:t>የሥራ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መመሪያዎች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ሂደቶች</a:t>
            </a:r>
            <a:r>
              <a:rPr lang="en-US" dirty="0">
                <a:latin typeface="Power Geez Unicode1" pitchFamily="2" charset="0"/>
              </a:rPr>
              <a:t>/</a:t>
            </a:r>
            <a:r>
              <a:rPr lang="en-US" dirty="0" err="1">
                <a:latin typeface="Power Geez Unicode1" pitchFamily="2" charset="0"/>
              </a:rPr>
              <a:t>ፍሰቶች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በሥራው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ውስጥ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የሚሳተፉ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ክፍሎችን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የቅንጅታቸው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ድምር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ውጤት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የሚያሳይ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 </a:t>
            </a:r>
          </a:p>
          <a:p>
            <a:pPr algn="just"/>
            <a:r>
              <a:rPr lang="en-US" dirty="0" err="1">
                <a:solidFill>
                  <a:srgbClr val="00B0F0"/>
                </a:solidFill>
                <a:latin typeface="Power Geez Unicode1" pitchFamily="2" charset="0"/>
              </a:rPr>
              <a:t>የአሠራር</a:t>
            </a:r>
            <a:r>
              <a:rPr lang="en-US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Power Geez Unicode1" pitchFamily="2" charset="0"/>
              </a:rPr>
              <a:t>ሥርዓት</a:t>
            </a:r>
            <a:r>
              <a:rPr lang="en-US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Power Geez Unicode1" pitchFamily="2" charset="0"/>
              </a:rPr>
              <a:t>ጥናት</a:t>
            </a:r>
            <a:r>
              <a:rPr lang="en-US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ደግሞ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ይህን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(System) </a:t>
            </a:r>
            <a:r>
              <a:rPr lang="en-US" dirty="0" err="1">
                <a:latin typeface="Power Geez Unicode1" pitchFamily="2" charset="0"/>
              </a:rPr>
              <a:t>ለማወቅ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ለመመርመር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ወይም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ለመቀየር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የሚካሄድ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ማለት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ነው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pic>
        <p:nvPicPr>
          <p:cNvPr id="10" name="Content Placeholder 9" descr="የsystem study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72200" y="2062004"/>
            <a:ext cx="2819400" cy="387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Power Geez Unicode1" pitchFamily="2" charset="0"/>
              </a:rPr>
              <a:t>የአሠራር</a:t>
            </a:r>
            <a:r>
              <a:rPr lang="en-US" sz="3600" b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ower Geez Unicode1" pitchFamily="2" charset="0"/>
              </a:rPr>
              <a:t>ሥርዓት</a:t>
            </a:r>
            <a:r>
              <a:rPr lang="en-US" sz="3600" b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sz="3600" b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Power Geez Unicode1" pitchFamily="2" charset="0"/>
              </a:rPr>
              <a:t>ምንነት</a:t>
            </a:r>
            <a:endParaRPr lang="am-ET" sz="3600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DELL\Downloads\research-768x4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2438400" cy="27432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743200" y="1589566"/>
            <a:ext cx="5987901" cy="4887433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Power Geez Unicode1" pitchFamily="2" charset="0"/>
              </a:rPr>
              <a:t>በሙስናና ብልሹ አሠራር ላይ የሚካሄደው የአሠራር ሥርዓት ጥናት፡-</a:t>
            </a:r>
          </a:p>
          <a:p>
            <a:pPr algn="just">
              <a:buNone/>
            </a:pPr>
            <a:endParaRPr lang="en-US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dirty="0">
                <a:latin typeface="Power Geez Unicode1" pitchFamily="2" charset="0"/>
              </a:rPr>
              <a:t>ለሙስናና ብልሹ አሠራር </a:t>
            </a:r>
            <a:r>
              <a:rPr lang="fr-FR" dirty="0" err="1">
                <a:latin typeface="Power Geez Unicode1" pitchFamily="2" charset="0"/>
              </a:rPr>
              <a:t>የሚዳርጉ</a:t>
            </a:r>
            <a:r>
              <a:rPr lang="fr-FR" dirty="0">
                <a:latin typeface="Power Geez Unicode1" pitchFamily="2" charset="0"/>
              </a:rPr>
              <a:t> </a:t>
            </a:r>
            <a:r>
              <a:rPr lang="fr-FR" dirty="0" err="1" smtClean="0">
                <a:latin typeface="Power Geez Unicode1" pitchFamily="2" charset="0"/>
              </a:rPr>
              <a:t>የአሠራር</a:t>
            </a:r>
            <a:r>
              <a:rPr lang="fr-FR" dirty="0" smtClean="0">
                <a:latin typeface="Power Geez Unicode1" pitchFamily="2" charset="0"/>
              </a:rPr>
              <a:t> </a:t>
            </a:r>
            <a:r>
              <a:rPr lang="fr-FR" dirty="0" err="1" smtClean="0">
                <a:solidFill>
                  <a:srgbClr val="FF66FF"/>
                </a:solidFill>
                <a:latin typeface="Power Geez Unicode1" pitchFamily="2" charset="0"/>
              </a:rPr>
              <a:t>ክፍተቶችን</a:t>
            </a:r>
            <a:r>
              <a:rPr lang="fr-FR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fr-FR" dirty="0">
                <a:solidFill>
                  <a:srgbClr val="FF66FF"/>
                </a:solidFill>
                <a:latin typeface="Power Geez Unicode1" pitchFamily="2" charset="0"/>
              </a:rPr>
              <a:t>የመለየትና </a:t>
            </a:r>
          </a:p>
          <a:p>
            <a:pPr lvl="1" algn="just">
              <a:buNone/>
            </a:pPr>
            <a:endParaRPr lang="fr-FR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dirty="0">
                <a:latin typeface="Power Geez Unicode1" pitchFamily="2" charset="0"/>
              </a:rPr>
              <a:t>የታዩ የአሠራር ክፍተቶች ለመፍታት </a:t>
            </a:r>
            <a:r>
              <a:rPr lang="fr-FR" dirty="0" err="1">
                <a:latin typeface="Power Geez Unicode1" pitchFamily="2" charset="0"/>
              </a:rPr>
              <a:t>የሚያግዙ</a:t>
            </a:r>
            <a:r>
              <a:rPr lang="fr-FR" dirty="0">
                <a:latin typeface="Power Geez Unicode1" pitchFamily="2" charset="0"/>
              </a:rPr>
              <a:t> </a:t>
            </a:r>
            <a:r>
              <a:rPr lang="fr-FR" dirty="0" err="1" smtClean="0">
                <a:latin typeface="Power Geez Unicode1" pitchFamily="2" charset="0"/>
              </a:rPr>
              <a:t>የማሻሻያ</a:t>
            </a:r>
            <a:r>
              <a:rPr lang="fr-FR" dirty="0" smtClean="0">
                <a:latin typeface="Power Geez Unicode1" pitchFamily="2" charset="0"/>
              </a:rPr>
              <a:t>/</a:t>
            </a:r>
            <a:r>
              <a:rPr lang="fr-FR" dirty="0" err="1" smtClean="0">
                <a:solidFill>
                  <a:srgbClr val="FF66FF"/>
                </a:solidFill>
                <a:latin typeface="Power Geez Unicode1" pitchFamily="2" charset="0"/>
              </a:rPr>
              <a:t>የመፍትሄ</a:t>
            </a:r>
            <a:r>
              <a:rPr lang="fr-FR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fr-FR" dirty="0">
                <a:solidFill>
                  <a:srgbClr val="FF66FF"/>
                </a:solidFill>
                <a:latin typeface="Power Geez Unicode1" pitchFamily="2" charset="0"/>
              </a:rPr>
              <a:t>ሃሳቦችን </a:t>
            </a:r>
            <a:r>
              <a:rPr lang="fr-FR" dirty="0">
                <a:latin typeface="Power Geez Unicode1" pitchFamily="2" charset="0"/>
              </a:rPr>
              <a:t>ለማፍለቅ የሚረዳ ጥናት ነው፡፡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b="1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en-US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1070"/>
            <a:ext cx="8362950" cy="872836"/>
          </a:xfrm>
        </p:spPr>
        <p:txBody>
          <a:bodyPr>
            <a:normAutofit/>
          </a:bodyPr>
          <a:lstStyle/>
          <a:p>
            <a:r>
              <a:rPr lang="en-US" dirty="0" err="1" smtClean="0"/>
              <a:t>በሀገሪቱ</a:t>
            </a:r>
            <a:r>
              <a:rPr lang="en-US" dirty="0" smtClean="0"/>
              <a:t> </a:t>
            </a:r>
            <a:r>
              <a:rPr lang="en-US" dirty="0" err="1" smtClean="0"/>
              <a:t>የሙስና</a:t>
            </a:r>
            <a:r>
              <a:rPr lang="en-US" dirty="0" smtClean="0"/>
              <a:t> </a:t>
            </a:r>
            <a:r>
              <a:rPr lang="en-US" dirty="0" err="1" smtClean="0"/>
              <a:t>መከላከል</a:t>
            </a:r>
            <a:r>
              <a:rPr lang="en-US" dirty="0" smtClean="0"/>
              <a:t> </a:t>
            </a:r>
            <a:r>
              <a:rPr lang="en-US" dirty="0" err="1" smtClean="0"/>
              <a:t>ዓላማ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5624"/>
            <a:ext cx="8763000" cy="4727575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</a:rPr>
              <a:t>የሥነምግባርና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የሞራል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እሴቶች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በብቃት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መገንባት</a:t>
            </a:r>
            <a:r>
              <a:rPr lang="en-US" b="1" dirty="0" smtClean="0">
                <a:solidFill>
                  <a:srgbClr val="7030A0"/>
                </a:solidFill>
              </a:rPr>
              <a:t>፣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</a:rPr>
              <a:t>በተቋማት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ሙስና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እና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ብልሹ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አሠራር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መከላከል</a:t>
            </a:r>
            <a:r>
              <a:rPr lang="en-US" b="1" dirty="0" smtClean="0">
                <a:solidFill>
                  <a:srgbClr val="7030A0"/>
                </a:solidFill>
              </a:rPr>
              <a:t>፣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</a:rPr>
              <a:t>የሀብት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ማሳወቅና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ምዝገባ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ሥራ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መሥራት</a:t>
            </a:r>
            <a:r>
              <a:rPr lang="en-US" b="1" dirty="0" smtClean="0">
                <a:solidFill>
                  <a:srgbClr val="7030A0"/>
                </a:solidFill>
              </a:rPr>
              <a:t>፣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</a:rPr>
              <a:t>በፀረ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ሙስና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ትግል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የህዝብ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ንቅናቁ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መፍጠር</a:t>
            </a:r>
            <a:r>
              <a:rPr lang="en-US" b="1" dirty="0" smtClean="0">
                <a:solidFill>
                  <a:srgbClr val="7030A0"/>
                </a:solidFill>
              </a:rPr>
              <a:t>፣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</a:rPr>
              <a:t>ጠንካራና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ኃላፊነቱን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በተገቢ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የሚወጣ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አደረጃጀት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መፍጠር</a:t>
            </a:r>
            <a:r>
              <a:rPr lang="en-US" b="1" dirty="0" smtClean="0">
                <a:solidFill>
                  <a:srgbClr val="7030A0"/>
                </a:solidFill>
              </a:rPr>
              <a:t>፣</a:t>
            </a:r>
          </a:p>
        </p:txBody>
      </p:sp>
    </p:spTree>
    <p:extLst>
      <p:ext uri="{BB962C8B-B14F-4D97-AF65-F5344CB8AC3E}">
        <p14:creationId xmlns:p14="http://schemas.microsoft.com/office/powerpoint/2010/main" val="144596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የመወያያ</a:t>
            </a:r>
            <a:r>
              <a:rPr lang="en-US" dirty="0"/>
              <a:t> </a:t>
            </a:r>
            <a:r>
              <a:rPr lang="en-US" dirty="0" err="1"/>
              <a:t>ነጥቦች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5624"/>
            <a:ext cx="8610600" cy="480377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ሙስና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እና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ብልሹ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አሠራር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ተጋላጭ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አሠራር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ሲባል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ምን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ማለት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ነው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?</a:t>
            </a:r>
            <a:endParaRPr lang="en-US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የሙስና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መከላከል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የአሠራር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ሥርዓት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ጥናት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ከሌለው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ጥናት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እንዴት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ይለያል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?</a:t>
            </a:r>
            <a:endParaRPr lang="en-US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ለሙስና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እና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ብልሹ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አሠራር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ተጋላጭ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የሚባሉ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አሠራሮች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ምን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ዓይነት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ናቸው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ሙስና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እና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ብልሹ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አሠራር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የመከላከል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ሥራ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የሚሠራው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መቼ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ነው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?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የሚሠራው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ሥራ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የሚለየው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መቼ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ነው</a:t>
            </a:r>
            <a:endParaRPr lang="en-US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በተቋም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ሙስና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እና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ብልሹ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አሠራር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ለመከላከል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የሥነምግባር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መከታተያ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ክፍልና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የተቋም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አመራር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Power Geez Unicode1" pitchFamily="2" charset="0"/>
              </a:rPr>
              <a:t>ሚና</a:t>
            </a:r>
            <a:r>
              <a:rPr lang="en-US" b="1" dirty="0">
                <a:solidFill>
                  <a:srgbClr val="7030A0"/>
                </a:solidFill>
                <a:latin typeface="Power Geez Unicode1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ለይታችሁ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Power Geez Unicode1" pitchFamily="2" charset="0"/>
              </a:rPr>
              <a:t>አስቀምጡ</a:t>
            </a:r>
            <a:r>
              <a:rPr lang="en-US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Power Geez Unicode2"/>
              </a:rPr>
              <a:t>?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346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04578"/>
            <a:ext cx="2971800" cy="33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05200" y="1589567"/>
            <a:ext cx="5225901" cy="4572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በሙስናና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ብልሹ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አሠራር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ላይ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ብቻ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የሚያተኮር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መሆኑ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algn="just">
              <a:buNone/>
            </a:pPr>
            <a:endParaRPr lang="en-US" sz="2800" dirty="0">
              <a:latin typeface="Power Geez Unicode1" pitchFamily="2" charset="0"/>
            </a:endParaRPr>
          </a:p>
          <a:p>
            <a:pPr algn="just"/>
            <a:r>
              <a:rPr lang="en-US" sz="2800" dirty="0" err="1">
                <a:latin typeface="Power Geez Unicode1" pitchFamily="2" charset="0"/>
              </a:rPr>
              <a:t>በመረጃ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አሰባሰቡ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ሂደት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ከተለመደው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የመረጃ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አሰባሰብ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ሥርዓት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ለየት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ያለ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መረጃ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የማሰባሰቢያ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ስልትን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ሊጠይቅ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የሚችልበት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አግባብ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መኖሩ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algn="just">
              <a:buNone/>
            </a:pPr>
            <a:endParaRPr lang="en-US" sz="2800" dirty="0">
              <a:latin typeface="Power Geez Unicode1" pitchFamily="2" charset="0"/>
            </a:endParaRPr>
          </a:p>
          <a:p>
            <a:pPr algn="just"/>
            <a:r>
              <a:rPr lang="en-US" sz="2800" dirty="0" err="1">
                <a:latin typeface="Power Geez Unicode1" pitchFamily="2" charset="0"/>
              </a:rPr>
              <a:t>የሙስና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ወንጀልን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ለመከላከል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የሚካሄድ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ጥናት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እንደመሆኑ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ልዩ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ሙያዊ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ክህሎትና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ሥነ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ምግባር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የሚጠይቅ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መሆኑ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ናቸው</a:t>
            </a:r>
            <a:r>
              <a:rPr lang="en-US" sz="2800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የአሠራር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ሥርዓት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ከሌሎች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ጥናቶች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የሚለይባቸዉ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Power Geez Unicode1" pitchFamily="2" charset="0"/>
              </a:rPr>
              <a:t>ባህሪያት</a:t>
            </a:r>
            <a:endParaRPr lang="en-US" sz="36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የsignificance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3352800"/>
            <a:ext cx="19049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133600" y="1589567"/>
            <a:ext cx="6597501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200" dirty="0" err="1">
                <a:latin typeface="Power Geez Unicode1" pitchFamily="2" charset="0"/>
              </a:rPr>
              <a:t>ሙስናና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ብልሹ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አሠራሮች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ተከስተዉ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ከፍተኛ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ጉዳት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ከማድረሳቸዉ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በፊት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ለችግሩ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ክፍተት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የሚፈጥሩ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ሁኔታዎችን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መርምሮ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በማዉጣት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የመፍትሄ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ሀሳቦችን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በማቅረብ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ችግሮች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ከወዲሁ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እንዲቀረፉ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ለማድረግ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ያስችላል</a:t>
            </a:r>
            <a:r>
              <a:rPr lang="en-US" sz="3200" dirty="0">
                <a:latin typeface="Power Geez Unicode1" pitchFamily="2" charset="0"/>
              </a:rPr>
              <a:t>፤</a:t>
            </a:r>
          </a:p>
          <a:p>
            <a:pPr algn="just"/>
            <a:endParaRPr lang="en-US" sz="3200" dirty="0">
              <a:latin typeface="Power Geez Unicode1" pitchFamily="2" charset="0"/>
            </a:endParaRPr>
          </a:p>
          <a:p>
            <a:pPr algn="just"/>
            <a:r>
              <a:rPr lang="en-US" sz="3200" dirty="0" err="1">
                <a:latin typeface="Power Geez Unicode1" pitchFamily="2" charset="0"/>
              </a:rPr>
              <a:t>ከተቋማት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የእለት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ተእለት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ሥራ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ጋር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ጎን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ለጎን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ሊከናወን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የሚችል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በመሆኑ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የተቋማት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መደበኛ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የሥራ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እንቅስቃሴ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ሳይስተጓጐል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ችግሮች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እንዳይከሰቱ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ለማድረግ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በጥናት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ላይ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የተደገፈ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የመፍትሄ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ሀሳብ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ማቅረብ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ያስችላል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፤</a:t>
            </a:r>
          </a:p>
          <a:p>
            <a:pPr algn="just"/>
            <a:endParaRPr lang="en-US" sz="3200" dirty="0">
              <a:latin typeface="Power Geez Unicode1" pitchFamily="2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የአሠራር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ሥርዓት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ሙስናና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ብልሹ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አሠራርን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ለመከላከል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ያለው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ጠቀሜታ</a:t>
            </a:r>
            <a:endParaRPr lang="en-US" sz="28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olourbox.com/preview/4335989-78514-red-pen-marking-out-an-important-wor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05112"/>
            <a:ext cx="1905000" cy="2790888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133600" y="1589566"/>
            <a:ext cx="6597501" cy="488743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200" dirty="0">
              <a:latin typeface="Power Geez Unicode1" pitchFamily="2" charset="0"/>
            </a:endParaRPr>
          </a:p>
          <a:p>
            <a:pPr algn="just"/>
            <a:r>
              <a:rPr lang="en-US" sz="2600" dirty="0" err="1">
                <a:latin typeface="Power Geez Unicode1" pitchFamily="2" charset="0"/>
              </a:rPr>
              <a:t>ግልጽ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የሆነ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የአሠራር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ሥርዓት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በመዘርጋት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የሚፈጠሩ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የሙስናና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ብልሹ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አሠራር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ችግሮች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በቀላሉ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እንዲጋለጡ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ለማድረግ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ያግዛል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፣</a:t>
            </a:r>
          </a:p>
          <a:p>
            <a:pPr algn="just">
              <a:buNone/>
            </a:pPr>
            <a:endParaRPr lang="en-US" sz="2600" dirty="0">
              <a:latin typeface="Power Geez Unicode1" pitchFamily="2" charset="0"/>
            </a:endParaRPr>
          </a:p>
          <a:p>
            <a:pPr algn="just"/>
            <a:r>
              <a:rPr lang="en-US" sz="2600" dirty="0" err="1">
                <a:latin typeface="Power Geez Unicode1" pitchFamily="2" charset="0"/>
              </a:rPr>
              <a:t>የሥነምግባር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ትምህርትና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ሌሎች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የመከላከል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ሥራዎች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የሚያተኩሩባቸውን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የሥራ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አካባቢዎች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ለመወሰን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solidFill>
                  <a:srgbClr val="FF66FF"/>
                </a:solidFill>
                <a:latin typeface="Power Geez Unicode1" pitchFamily="2" charset="0"/>
              </a:rPr>
              <a:t>በማስቻልም</a:t>
            </a:r>
            <a:r>
              <a:rPr lang="en-US" sz="26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ረገድ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ዕገዛ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ያደርጋል</a:t>
            </a:r>
            <a:r>
              <a:rPr lang="en-US" sz="2600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የአሠራር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ሥርዓት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ሙስናና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ብልሹ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አሠራርን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ለመከላከል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ያለው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ጠቀሜታ</a:t>
            </a:r>
            <a:endParaRPr lang="en-US" sz="28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የrisky area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124200" y="1589567"/>
            <a:ext cx="5606901" cy="457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400" dirty="0" err="1">
                <a:latin typeface="Power Geez Unicode1" pitchFamily="2" charset="0"/>
              </a:rPr>
              <a:t>የአሠራር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ሥርዓት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ጥናት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ለማካሄድ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በቅድሚያ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ልናከናውናቸው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የሚገቡ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ለሙስናና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ብልሹ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አሠራር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ተጋላጭ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የሆኑ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solidFill>
                  <a:srgbClr val="FF66FF"/>
                </a:solidFill>
                <a:latin typeface="Power Geez Unicode1" pitchFamily="2" charset="0"/>
              </a:rPr>
              <a:t>የስጋት</a:t>
            </a:r>
            <a:r>
              <a:rPr lang="en-US" sz="34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400" dirty="0" err="1">
                <a:solidFill>
                  <a:srgbClr val="FF66FF"/>
                </a:solidFill>
                <a:latin typeface="Power Geez Unicode1" pitchFamily="2" charset="0"/>
              </a:rPr>
              <a:t>አካባቢዎችን</a:t>
            </a:r>
            <a:r>
              <a:rPr lang="en-US" sz="34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400" dirty="0" err="1">
                <a:solidFill>
                  <a:srgbClr val="FF66FF"/>
                </a:solidFill>
                <a:latin typeface="Power Geez Unicode1" pitchFamily="2" charset="0"/>
              </a:rPr>
              <a:t>መለየት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ተገቢ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ነው</a:t>
            </a:r>
            <a:r>
              <a:rPr lang="en-US" sz="3400" dirty="0">
                <a:latin typeface="Power Geez Unicode1" pitchFamily="2" charset="0"/>
              </a:rPr>
              <a:t>፡፡</a:t>
            </a:r>
          </a:p>
          <a:p>
            <a:pPr algn="just"/>
            <a:endParaRPr lang="en-US" sz="3400" dirty="0">
              <a:latin typeface="Power Geez Unicode1" pitchFamily="2" charset="0"/>
            </a:endParaRPr>
          </a:p>
          <a:p>
            <a:pPr algn="just"/>
            <a:r>
              <a:rPr lang="en-US" sz="3400" b="1" dirty="0" err="1" smtClean="0">
                <a:latin typeface="Power Geez Unicode1" pitchFamily="2" charset="0"/>
              </a:rPr>
              <a:t>ተጋላጭነት</a:t>
            </a:r>
            <a:r>
              <a:rPr lang="en-US" sz="3400" dirty="0" smtClean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ማለት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አንድ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ተቋም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በሥራ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ባህሪው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ምክንያት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ለሙስና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ለመጋለጥ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ያለውን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አዝማሚያ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የሚመለከት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ነው</a:t>
            </a:r>
            <a:r>
              <a:rPr lang="en-US" sz="3400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sz="3400" dirty="0">
              <a:latin typeface="Power Geez Unicode1" pitchFamily="2" charset="0"/>
            </a:endParaRPr>
          </a:p>
          <a:p>
            <a:pPr algn="just"/>
            <a:r>
              <a:rPr lang="en-US" sz="3400" dirty="0" err="1">
                <a:latin typeface="Power Geez Unicode1" pitchFamily="2" charset="0"/>
              </a:rPr>
              <a:t>ለሙስናና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ብልሹ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አሠራር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ያለ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ተጋላጭነትን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በሁለት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ከፍለን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ማየት</a:t>
            </a:r>
            <a:r>
              <a:rPr lang="en-US" sz="3400" dirty="0">
                <a:latin typeface="Power Geez Unicode1" pitchFamily="2" charset="0"/>
              </a:rPr>
              <a:t> </a:t>
            </a:r>
            <a:r>
              <a:rPr lang="en-US" sz="3400" dirty="0" err="1">
                <a:latin typeface="Power Geez Unicode1" pitchFamily="2" charset="0"/>
              </a:rPr>
              <a:t>እንችላለን</a:t>
            </a:r>
            <a:r>
              <a:rPr lang="en-US" sz="3400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ለሙስናና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ብልሹ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አሠራር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ተጋላጭነትና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የሥጋት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አካባቢዎች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አመራረጥ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መለየት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/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am-ET" dirty="0">
              <a:latin typeface="Power Geez Unicode1" pitchFamily="2" charset="0"/>
            </a:endParaRPr>
          </a:p>
          <a:p>
            <a:endParaRPr lang="am-ET" dirty="0">
              <a:latin typeface="Power Geez Unicode1" pitchFamily="2" charset="0"/>
            </a:endParaRPr>
          </a:p>
          <a:p>
            <a:endParaRPr lang="am-ET" dirty="0">
              <a:latin typeface="Power Geez Unicode1" pitchFamily="2" charset="0"/>
            </a:endParaRPr>
          </a:p>
          <a:p>
            <a:endParaRPr lang="am-ET" dirty="0">
              <a:latin typeface="Power Geez Unicode1" pitchFamily="2" charset="0"/>
            </a:endParaRPr>
          </a:p>
          <a:p>
            <a:endParaRPr lang="en-US" dirty="0">
              <a:latin typeface="Power Geez Unicode1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276600" y="1589566"/>
            <a:ext cx="5454501" cy="4887433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>
                <a:latin typeface="Power Geez Unicode1" pitchFamily="2" charset="0"/>
              </a:rPr>
              <a:t>አጠቃላይ</a:t>
            </a:r>
            <a:r>
              <a:rPr lang="en-US" sz="3200" b="1" dirty="0">
                <a:latin typeface="Power Geez Unicode1" pitchFamily="2" charset="0"/>
              </a:rPr>
              <a:t> </a:t>
            </a:r>
            <a:r>
              <a:rPr lang="en-US" sz="3200" b="1" dirty="0" err="1">
                <a:latin typeface="Power Geez Unicode1" pitchFamily="2" charset="0"/>
              </a:rPr>
              <a:t>ተጋላጭነት</a:t>
            </a:r>
            <a:endParaRPr lang="en-US" sz="3200" b="1" dirty="0">
              <a:latin typeface="Power Geez Unicode1" pitchFamily="2" charset="0"/>
            </a:endParaRPr>
          </a:p>
          <a:p>
            <a:pPr marL="514350" indent="-514350" algn="just">
              <a:buNone/>
            </a:pPr>
            <a:endParaRPr lang="en-US" sz="3200" b="1" dirty="0">
              <a:latin typeface="Power Geez Unicode1" pitchFamily="2" charset="0"/>
            </a:endParaRPr>
          </a:p>
          <a:p>
            <a:pPr algn="just"/>
            <a:r>
              <a:rPr lang="en-US" sz="3200" dirty="0" err="1">
                <a:latin typeface="Power Geez Unicode1" pitchFamily="2" charset="0"/>
              </a:rPr>
              <a:t>በብዙ</a:t>
            </a:r>
            <a:r>
              <a:rPr lang="en-US" sz="3200" dirty="0">
                <a:latin typeface="Power Geez Unicode1" pitchFamily="2" charset="0"/>
              </a:rPr>
              <a:t> ተ</a:t>
            </a:r>
            <a:r>
              <a:rPr lang="am-ET" sz="3200" dirty="0">
                <a:latin typeface="Power Geez Unicode1" pitchFamily="2" charset="0"/>
              </a:rPr>
              <a:t>ቋ</a:t>
            </a:r>
            <a:r>
              <a:rPr lang="en-US" sz="3200" dirty="0" err="1">
                <a:latin typeface="Power Geez Unicode1" pitchFamily="2" charset="0"/>
              </a:rPr>
              <a:t>ማት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የሥራ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ቦታዎች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በተደጋጋሚ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የሚፈጠሩና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የተለመዱ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የተጋላጭነት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ባህሪ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ያላቸው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አሠራሮች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ናቸው</a:t>
            </a:r>
            <a:r>
              <a:rPr lang="en-US" sz="3200" dirty="0">
                <a:latin typeface="Power Geez Unicode1" pitchFamily="2" charset="0"/>
              </a:rPr>
              <a:t>፡፡ </a:t>
            </a:r>
            <a:r>
              <a:rPr lang="en-US" sz="3200" dirty="0" err="1">
                <a:latin typeface="Power Geez Unicode1" pitchFamily="2" charset="0"/>
              </a:rPr>
              <a:t>ለምሳሌ</a:t>
            </a:r>
            <a:r>
              <a:rPr lang="en-US" sz="3200" dirty="0">
                <a:latin typeface="Power Geez Unicode1" pitchFamily="2" charset="0"/>
              </a:rPr>
              <a:t>  </a:t>
            </a:r>
            <a:r>
              <a:rPr lang="en-US" sz="3200" dirty="0" err="1">
                <a:latin typeface="Power Geez Unicode1" pitchFamily="2" charset="0"/>
              </a:rPr>
              <a:t>የግዥ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አፈጻጸም</a:t>
            </a:r>
            <a:r>
              <a:rPr lang="en-US" sz="3200" dirty="0">
                <a:latin typeface="Power Geez Unicode1" pitchFamily="2" charset="0"/>
              </a:rPr>
              <a:t>፣ </a:t>
            </a:r>
            <a:r>
              <a:rPr lang="en-US" sz="3200" dirty="0" err="1">
                <a:latin typeface="Power Geez Unicode1" pitchFamily="2" charset="0"/>
              </a:rPr>
              <a:t>የንብረት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አያያዝና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አጠቃቀም</a:t>
            </a:r>
            <a:r>
              <a:rPr lang="en-US" sz="3200" dirty="0">
                <a:latin typeface="Power Geez Unicode1" pitchFamily="2" charset="0"/>
              </a:rPr>
              <a:t>፣ </a:t>
            </a:r>
            <a:r>
              <a:rPr lang="en-US" sz="3200" dirty="0" err="1">
                <a:latin typeface="Power Geez Unicode1" pitchFamily="2" charset="0"/>
              </a:rPr>
              <a:t>የገንዘብ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አሰባሰብ</a:t>
            </a:r>
            <a:r>
              <a:rPr lang="en-US" sz="3200" dirty="0">
                <a:latin typeface="Power Geez Unicode1" pitchFamily="2" charset="0"/>
              </a:rPr>
              <a:t>፣ </a:t>
            </a:r>
            <a:r>
              <a:rPr lang="en-US" sz="3200" dirty="0" err="1">
                <a:latin typeface="Power Geez Unicode1" pitchFamily="2" charset="0"/>
              </a:rPr>
              <a:t>የሰው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ኃይል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ምልመላና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ቅጥር</a:t>
            </a:r>
            <a:r>
              <a:rPr lang="en-US" sz="3200" dirty="0" smtClean="0">
                <a:latin typeface="Power Geez Unicode1" pitchFamily="2" charset="0"/>
              </a:rPr>
              <a:t>፣ </a:t>
            </a:r>
            <a:r>
              <a:rPr lang="en-US" sz="3200" dirty="0" err="1" smtClean="0">
                <a:latin typeface="Power Geez Unicode1" pitchFamily="2" charset="0"/>
              </a:rPr>
              <a:t>ሥልጠና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አሠጣጥ</a:t>
            </a:r>
            <a:r>
              <a:rPr lang="en-US" sz="3200" dirty="0" smtClean="0">
                <a:latin typeface="Power Geez Unicode1" pitchFamily="2" charset="0"/>
              </a:rPr>
              <a:t>፣ </a:t>
            </a:r>
            <a:r>
              <a:rPr lang="en-US" sz="3200" dirty="0" err="1" smtClean="0">
                <a:latin typeface="Power Geez Unicode1" pitchFamily="2" charset="0"/>
              </a:rPr>
              <a:t>ጥናትና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ምርምር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ወዘተ</a:t>
            </a:r>
            <a:r>
              <a:rPr lang="en-US" sz="3200" dirty="0">
                <a:latin typeface="Power Geez Unicode1" pitchFamily="2" charset="0"/>
              </a:rPr>
              <a:t>… </a:t>
            </a:r>
            <a:r>
              <a:rPr lang="en-US" sz="3200" dirty="0" err="1">
                <a:latin typeface="Power Geez Unicode1" pitchFamily="2" charset="0"/>
              </a:rPr>
              <a:t>የሚያጠቃልል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ይሆናል</a:t>
            </a:r>
            <a:r>
              <a:rPr lang="en-US" sz="3200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4000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የhigh risk ምስል ውጤ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971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am-ET" dirty="0">
              <a:latin typeface="Power Geez Unicode1" pitchFamily="2" charset="0"/>
            </a:endParaRPr>
          </a:p>
          <a:p>
            <a:endParaRPr lang="am-ET" dirty="0">
              <a:latin typeface="Power Geez Unicode1" pitchFamily="2" charset="0"/>
            </a:endParaRPr>
          </a:p>
          <a:p>
            <a:endParaRPr lang="am-ET" dirty="0">
              <a:latin typeface="Power Geez Unicode1" pitchFamily="2" charset="0"/>
            </a:endParaRPr>
          </a:p>
          <a:p>
            <a:endParaRPr lang="am-ET" dirty="0">
              <a:latin typeface="Power Geez Unicode1" pitchFamily="2" charset="0"/>
            </a:endParaRPr>
          </a:p>
          <a:p>
            <a:endParaRPr lang="en-US" dirty="0">
              <a:latin typeface="Power Geez Unicode1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57600" y="1589566"/>
            <a:ext cx="5073501" cy="511603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200" b="1" dirty="0">
                <a:latin typeface="Power Geez Unicode1" pitchFamily="2" charset="0"/>
              </a:rPr>
              <a:t>2. </a:t>
            </a:r>
            <a:r>
              <a:rPr lang="en-US" sz="3200" b="1" dirty="0" err="1">
                <a:latin typeface="Power Geez Unicode1" pitchFamily="2" charset="0"/>
              </a:rPr>
              <a:t>ልዩ</a:t>
            </a:r>
            <a:r>
              <a:rPr lang="en-US" sz="3200" b="1" dirty="0">
                <a:latin typeface="Power Geez Unicode1" pitchFamily="2" charset="0"/>
              </a:rPr>
              <a:t> </a:t>
            </a:r>
            <a:r>
              <a:rPr lang="en-US" sz="3200" b="1" dirty="0" err="1">
                <a:latin typeface="Power Geez Unicode1" pitchFamily="2" charset="0"/>
              </a:rPr>
              <a:t>ተጋላጭነት</a:t>
            </a:r>
            <a:endParaRPr lang="en-US" sz="3200" b="1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3200" b="1" dirty="0">
              <a:latin typeface="Power Geez Unicode1" pitchFamily="2" charset="0"/>
            </a:endParaRPr>
          </a:p>
          <a:p>
            <a:pPr algn="just"/>
            <a:r>
              <a:rPr lang="en-US" sz="3200" dirty="0" err="1">
                <a:latin typeface="Power Geez Unicode1" pitchFamily="2" charset="0"/>
              </a:rPr>
              <a:t>በሥራ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ባህሪያቸው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የተነሳ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በተወሰኑ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ተቋማት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የሥራ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ክፍሎች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ያለ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የተጋላጭነት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ባህሪ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ነው</a:t>
            </a:r>
            <a:r>
              <a:rPr lang="en-US" sz="3200" dirty="0">
                <a:latin typeface="Power Geez Unicode1" pitchFamily="2" charset="0"/>
              </a:rPr>
              <a:t>፡፡ </a:t>
            </a:r>
            <a:r>
              <a:rPr lang="en-US" sz="3200" dirty="0" err="1">
                <a:latin typeface="Power Geez Unicode1" pitchFamily="2" charset="0"/>
              </a:rPr>
              <a:t>ለምሳሌ</a:t>
            </a:r>
            <a:r>
              <a:rPr lang="en-US" sz="3200" dirty="0">
                <a:latin typeface="Power Geez Unicode1" pitchFamily="2" charset="0"/>
              </a:rPr>
              <a:t>፡-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 smtClean="0">
                <a:latin typeface="Power Geez Unicode1" pitchFamily="2" charset="0"/>
              </a:rPr>
              <a:t>የኢንቨስተመንት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ፈቃድ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አሰጣጥ</a:t>
            </a:r>
            <a:r>
              <a:rPr lang="en-US" dirty="0" smtClean="0">
                <a:latin typeface="Power Geez Unicode1" pitchFamily="2" charset="0"/>
              </a:rPr>
              <a:t>፣ </a:t>
            </a:r>
            <a:endParaRPr lang="en-US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የባንክ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ብድር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፣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የኢንስፔክሽን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አሠራር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የመብራት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ኃይልና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የውሃ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አገልግሎት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የመድሃኒት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ስርጭት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የህክምና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አገልግሎት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አሰጣጥ</a:t>
            </a:r>
            <a:r>
              <a:rPr lang="en-US" dirty="0" smtClean="0">
                <a:latin typeface="Power Geez Unicode1" pitchFamily="2" charset="0"/>
              </a:rPr>
              <a:t>፣ </a:t>
            </a:r>
            <a:endParaRPr lang="en-US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dirty="0" err="1">
                <a:latin typeface="Power Geez Unicode1" pitchFamily="2" charset="0"/>
              </a:rPr>
              <a:t>የመንጃ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ፈቃድ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አሰጣጥ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ወዘተ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ማየት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ይቻላል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9342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4000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1" name="Picture 10" descr="የspecific risk ምስል ውጤ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2667000"/>
            <a:ext cx="31241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589567"/>
            <a:ext cx="5638800" cy="45720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Power Geez Unicode1" pitchFamily="2" charset="0"/>
              </a:rPr>
              <a:t>ለሙስናና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ለብልሹ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አሠራር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ያለውን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የተጋላጭነት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ደረጃ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በሦስት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መልኩ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ማየት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የሚቻል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ሲሆን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ይኸውም</a:t>
            </a:r>
            <a:r>
              <a:rPr lang="en-US" sz="2400" dirty="0">
                <a:latin typeface="Power Geez Unicode1" pitchFamily="2" charset="0"/>
              </a:rPr>
              <a:t>፤</a:t>
            </a:r>
          </a:p>
          <a:p>
            <a:pPr lvl="2" algn="just">
              <a:buBlip>
                <a:blip r:embed="rId2"/>
              </a:buBlip>
            </a:pPr>
            <a:r>
              <a:rPr lang="en-US" sz="2400" dirty="0" smtClean="0">
                <a:latin typeface="Power Geez Unicode1" pitchFamily="2" charset="0"/>
              </a:rPr>
              <a:t>ሀ/ </a:t>
            </a:r>
            <a:r>
              <a:rPr lang="en-US" sz="2400" dirty="0" err="1">
                <a:latin typeface="Power Geez Unicode1" pitchFamily="2" charset="0"/>
              </a:rPr>
              <a:t>ከተግባራቱ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ባህሪ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አንጻር</a:t>
            </a:r>
            <a:endParaRPr lang="en-US" sz="1800" dirty="0">
              <a:latin typeface="Power Geez Unicode1" pitchFamily="2" charset="0"/>
            </a:endParaRPr>
          </a:p>
          <a:p>
            <a:pPr lvl="2" algn="just">
              <a:buBlip>
                <a:blip r:embed="rId2"/>
              </a:buBlip>
            </a:pPr>
            <a:r>
              <a:rPr lang="en-US" sz="2400" dirty="0" smtClean="0">
                <a:latin typeface="Power Geez Unicode1" pitchFamily="2" charset="0"/>
              </a:rPr>
              <a:t>ለ/ </a:t>
            </a:r>
            <a:r>
              <a:rPr lang="en-US" sz="2400" dirty="0" err="1">
                <a:latin typeface="Power Geez Unicode1" pitchFamily="2" charset="0"/>
              </a:rPr>
              <a:t>የሚንቀሳቀሰው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የገንዘብና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የንብረት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መጠን</a:t>
            </a:r>
            <a:endParaRPr lang="en-US" sz="2400" dirty="0">
              <a:latin typeface="Power Geez Unicode1" pitchFamily="2" charset="0"/>
            </a:endParaRPr>
          </a:p>
          <a:p>
            <a:pPr lvl="2" algn="just">
              <a:buBlip>
                <a:blip r:embed="rId2"/>
              </a:buBlip>
            </a:pPr>
            <a:r>
              <a:rPr lang="en-US" sz="2400" dirty="0" smtClean="0">
                <a:latin typeface="Power Geez Unicode1" pitchFamily="2" charset="0"/>
              </a:rPr>
              <a:t>ሐ/ </a:t>
            </a:r>
            <a:r>
              <a:rPr lang="en-US" sz="2400" dirty="0" err="1">
                <a:latin typeface="Power Geez Unicode1" pitchFamily="2" charset="0"/>
              </a:rPr>
              <a:t>የውስጥ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ቁጥጥር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ሥርዓት</a:t>
            </a:r>
            <a:endParaRPr lang="en-US" sz="2400" dirty="0">
              <a:latin typeface="Power Geez Unicode1" pitchFamily="2" charset="0"/>
            </a:endParaRPr>
          </a:p>
          <a:p>
            <a:pPr algn="just"/>
            <a:r>
              <a:rPr lang="en-US" sz="2400" dirty="0" err="1">
                <a:latin typeface="Power Geez Unicode1" pitchFamily="2" charset="0"/>
              </a:rPr>
              <a:t>ማንኛውም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አሠራር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ተገቢው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የመከላከል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ሥራ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ካልተሰራለት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ለሙስና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ሊጋለጥ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ይችላል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ቢባልም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አንዳንድ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የሥራ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ሂደቶች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ካላቸው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ባህሪ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አንጻር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የበለጠ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ተጋላጭ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ሆነው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ይገኛሉ</a:t>
            </a:r>
            <a:r>
              <a:rPr lang="en-US" sz="2400" dirty="0">
                <a:latin typeface="Power Geez Unicode1" pitchFamily="2" charset="0"/>
              </a:rPr>
              <a:t>፡፡</a:t>
            </a:r>
          </a:p>
        </p:txBody>
      </p:sp>
      <p:pic>
        <p:nvPicPr>
          <p:cNvPr id="11" name="Content Placeholder 10" descr="የrisk ምስል ውጤት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400800" y="2543968"/>
            <a:ext cx="2743200" cy="393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am-ET" sz="32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7C7B631-D3F2-421F-97E5-21E5AD32C4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C:\Documents and Settings\user\Desktop\logo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>
            <a:noAutofit/>
          </a:bodyPr>
          <a:lstStyle/>
          <a:p>
            <a:pPr algn="ctr"/>
            <a:r>
              <a:rPr lang="am-ET" sz="3200" dirty="0">
                <a:solidFill>
                  <a:srgbClr val="FF0000"/>
                </a:solidFill>
                <a:latin typeface="Power Geez Unicode1" pitchFamily="2" charset="0"/>
              </a:rPr>
              <a:t>የስጋት ትንተና አዘገጃጀት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>
            <a:noAutofit/>
          </a:bodyPr>
          <a:lstStyle/>
          <a:p>
            <a:pPr algn="just"/>
            <a:r>
              <a:rPr lang="en-US" sz="2300" dirty="0" err="1">
                <a:latin typeface="Power Geez Unicode1" pitchFamily="2" charset="0"/>
              </a:rPr>
              <a:t>የስጋት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አካባቢዎችን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የመለየት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ሥራ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ለመሥራት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የሚከተሉት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ጉዳዮች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በቅድሚያ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ማከናወን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ይጠይቃል</a:t>
            </a:r>
            <a:r>
              <a:rPr lang="en-US" sz="2300" dirty="0">
                <a:latin typeface="Power Geez Unicode1" pitchFamily="2" charset="0"/>
              </a:rPr>
              <a:t>።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300" dirty="0" err="1" smtClean="0">
                <a:latin typeface="Power Geez Unicode1" pitchFamily="2" charset="0"/>
              </a:rPr>
              <a:t>በተ</a:t>
            </a:r>
            <a:r>
              <a:rPr lang="en-US" sz="2400" dirty="0" err="1" smtClean="0">
                <a:latin typeface="Power Geez Unicode1" pitchFamily="2" charset="0"/>
              </a:rPr>
              <a:t>ቋሙ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ውስጥ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ለሙስና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ሊጋለጥ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የሚችል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ዘርፍ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መለየት</a:t>
            </a:r>
            <a:r>
              <a:rPr lang="en-US" sz="2300" dirty="0" smtClean="0">
                <a:latin typeface="Power Geez Unicode1" pitchFamily="2" charset="0"/>
              </a:rPr>
              <a:t>(</a:t>
            </a:r>
            <a:r>
              <a:rPr lang="en-US" sz="2300" dirty="0" err="1" smtClean="0">
                <a:latin typeface="Power Geez Unicode1" pitchFamily="2" charset="0"/>
              </a:rPr>
              <a:t>እርጥብና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ደረቅ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የሥራ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አካባቢ</a:t>
            </a:r>
            <a:r>
              <a:rPr lang="en-US" sz="2300" dirty="0" smtClean="0">
                <a:latin typeface="Power Geez Unicode1" pitchFamily="2" charset="0"/>
              </a:rPr>
              <a:t>)፣</a:t>
            </a:r>
            <a:endParaRPr lang="en-US" sz="23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300" dirty="0" err="1" smtClean="0">
                <a:latin typeface="Power Geez Unicode1" pitchFamily="2" charset="0"/>
              </a:rPr>
              <a:t>የእያንዳንዱን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ዘርፍ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የሙስና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ስጋት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ሁኔታን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መለየት</a:t>
            </a:r>
            <a:r>
              <a:rPr lang="en-US" sz="23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300" dirty="0" err="1" smtClean="0">
                <a:latin typeface="Power Geez Unicode1" pitchFamily="2" charset="0"/>
              </a:rPr>
              <a:t>የተለያዩ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አካላትን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ጭምር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በማወያየት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ቀደምትና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ወቅታዊ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መረጃዎችን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በማሰባሰብ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ሊፈጠር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የሚችለውን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የስጋት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ደረጃ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ማስቀመጥ</a:t>
            </a:r>
            <a:r>
              <a:rPr lang="en-US" sz="2300" dirty="0" smtClean="0">
                <a:latin typeface="Power Geez Unicode1" pitchFamily="2" charset="0"/>
              </a:rPr>
              <a:t>፣</a:t>
            </a:r>
            <a:endParaRPr lang="en-US" sz="23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300" dirty="0" err="1" smtClean="0">
                <a:latin typeface="Power Geez Unicode1" pitchFamily="2" charset="0"/>
              </a:rPr>
              <a:t>የተለዩ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የሙስና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ስጋቶች</a:t>
            </a:r>
            <a:r>
              <a:rPr lang="en-US" sz="2300" dirty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አካባቢዎች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መንስኤዎችን</a:t>
            </a:r>
            <a:r>
              <a:rPr lang="en-US" sz="2300" dirty="0" smtClean="0">
                <a:latin typeface="Power Geez Unicode1" pitchFamily="2" charset="0"/>
              </a:rPr>
              <a:t>፣ </a:t>
            </a:r>
            <a:r>
              <a:rPr lang="en-US" sz="2300" dirty="0" err="1" smtClean="0">
                <a:latin typeface="Power Geez Unicode1" pitchFamily="2" charset="0"/>
              </a:rPr>
              <a:t>የሚያስከትለው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ጉዳት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ዓይነትና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መጠን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>
                <a:latin typeface="Power Geez Unicode1" pitchFamily="2" charset="0"/>
              </a:rPr>
              <a:t>መወሰን</a:t>
            </a:r>
            <a:r>
              <a:rPr lang="en-US" sz="2300" dirty="0" smtClean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300" dirty="0" err="1" smtClean="0">
                <a:latin typeface="Power Geez Unicode1" pitchFamily="2" charset="0"/>
              </a:rPr>
              <a:t>ለሙስና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ሥጋት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የሆኑ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የሥራ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ዘርፎችን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ምን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ዓይነት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የመከላከል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ሥራ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መሥራት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እንዳለበት</a:t>
            </a:r>
            <a:r>
              <a:rPr lang="en-US" sz="2300" dirty="0" smtClean="0">
                <a:latin typeface="Power Geez Unicode1" pitchFamily="2" charset="0"/>
              </a:rPr>
              <a:t> </a:t>
            </a:r>
            <a:r>
              <a:rPr lang="en-US" sz="2300" dirty="0" err="1" smtClean="0">
                <a:latin typeface="Power Geez Unicode1" pitchFamily="2" charset="0"/>
              </a:rPr>
              <a:t>መወሰን</a:t>
            </a:r>
            <a:r>
              <a:rPr lang="en-US" sz="2300" dirty="0" smtClean="0">
                <a:latin typeface="Power Geez Unicode1" pitchFamily="2" charset="0"/>
              </a:rPr>
              <a:t>፣</a:t>
            </a:r>
            <a:endParaRPr lang="en-US" sz="2300" dirty="0">
              <a:latin typeface="Power Geez Unicode1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7C7B631-D3F2-421F-97E5-21E5AD32C4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0400" cy="990600"/>
          </a:xfrm>
        </p:spPr>
        <p:txBody>
          <a:bodyPr>
            <a:noAutofit/>
          </a:bodyPr>
          <a:lstStyle/>
          <a:p>
            <a:pPr algn="ctr"/>
            <a:r>
              <a:rPr lang="am-ET" sz="3200" dirty="0">
                <a:solidFill>
                  <a:srgbClr val="FF0000"/>
                </a:solidFill>
                <a:latin typeface="Power Geez Unicode1" pitchFamily="2" charset="0"/>
              </a:rPr>
              <a:t>የ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ቀጠለ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am-ET" sz="32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50292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latin typeface="Power Geez Unicode1" pitchFamily="2" charset="0"/>
              </a:rPr>
              <a:t>ሁሉንም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የሙስና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ስጋቶች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በአንድ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ጊዜ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ለመቅረፍ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አዳጋች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በመሆኑ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ዋነኛ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ናቸው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ተብለው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የሚገመቱትን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በደረጃ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መለየት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ለዚህም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ከታች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የቀረቡትን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ሁለት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ጥቅል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መመዘኛዎች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መጠቀም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ይቻላል</a:t>
            </a:r>
            <a:r>
              <a:rPr lang="en-US" sz="2400" dirty="0">
                <a:latin typeface="Power Geez Unicode1" pitchFamily="2" charset="0"/>
              </a:rPr>
              <a:t>፡፡</a:t>
            </a: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ሀ.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የሙስና</a:t>
            </a:r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ተጋላጭነት</a:t>
            </a:r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ደረጃን</a:t>
            </a:r>
            <a:endParaRPr lang="en-US" sz="2400" b="1" dirty="0">
              <a:solidFill>
                <a:srgbClr val="00B0F0"/>
              </a:solidFill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በሥራው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ዘርፍ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 smtClean="0">
                <a:latin typeface="Power Geez Unicode1" pitchFamily="2" charset="0"/>
              </a:rPr>
              <a:t>የሙስና</a:t>
            </a:r>
            <a:r>
              <a:rPr lang="en-US" sz="2100" dirty="0" smtClean="0">
                <a:latin typeface="Power Geez Unicode1" pitchFamily="2" charset="0"/>
              </a:rPr>
              <a:t> </a:t>
            </a:r>
            <a:r>
              <a:rPr lang="en-US" sz="2100" dirty="0" err="1" smtClean="0">
                <a:latin typeface="Power Geez Unicode1" pitchFamily="2" charset="0"/>
              </a:rPr>
              <a:t>ተጋላጭነት</a:t>
            </a:r>
            <a:r>
              <a:rPr lang="en-US" sz="2100" dirty="0" smtClean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ባህርይ</a:t>
            </a:r>
            <a:r>
              <a:rPr lang="en-US" sz="2100" dirty="0">
                <a:latin typeface="Power Geez Unicode1" pitchFamily="2" charset="0"/>
              </a:rPr>
              <a:t> 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የሚንቀሳቀሰው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የገንዘብና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የንብረት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መጠን</a:t>
            </a:r>
            <a:r>
              <a:rPr lang="en-US" sz="21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ሙስና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ለመከላከል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የሚያስችል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የውስጥ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ቁጥጥር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ሥርዓት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መኖር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ወይም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አለመኖር</a:t>
            </a:r>
            <a:r>
              <a:rPr lang="en-US" sz="2400" dirty="0" smtClean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 smtClean="0">
                <a:latin typeface="Power Geez Unicode1" pitchFamily="2" charset="0"/>
              </a:rPr>
              <a:t>የሥራ</a:t>
            </a:r>
            <a:r>
              <a:rPr lang="en-US" sz="2100" dirty="0" smtClean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ዘርፉ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ያለው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የሥራ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እንቅስቃሴ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 smtClean="0">
                <a:latin typeface="Power Geez Unicode1" pitchFamily="2" charset="0"/>
              </a:rPr>
              <a:t>ሁኔታ</a:t>
            </a:r>
            <a:r>
              <a:rPr lang="en-US" sz="2100" dirty="0" smtClean="0">
                <a:latin typeface="Power Geez Unicode1" pitchFamily="2" charset="0"/>
              </a:rPr>
              <a:t>፣</a:t>
            </a:r>
            <a:endParaRPr lang="en-US" sz="2100" dirty="0">
              <a:latin typeface="Power Geez Unicode1" pitchFamily="2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ለ.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ሙስና</a:t>
            </a:r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ቢፈጸም</a:t>
            </a:r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ሊያደርስ</a:t>
            </a:r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የሚችለው</a:t>
            </a:r>
            <a:r>
              <a:rPr lang="en-US" sz="2400" b="1" dirty="0">
                <a:solidFill>
                  <a:srgbClr val="00B0F0"/>
                </a:solidFill>
                <a:latin typeface="Power Geez Unicode1" pitchFamily="2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Power Geez Unicode1" pitchFamily="2" charset="0"/>
              </a:rPr>
              <a:t>ጉዳት</a:t>
            </a:r>
            <a:endParaRPr lang="en-US" sz="2400" b="1" dirty="0">
              <a:solidFill>
                <a:srgbClr val="00B0F0"/>
              </a:solidFill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በገንዘብና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ከገንዘብ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ውጪ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ያለው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የስጋት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መጠን</a:t>
            </a:r>
            <a:r>
              <a:rPr lang="en-US" sz="2100" dirty="0">
                <a:latin typeface="Power Geez Unicode1" pitchFamily="2" charset="0"/>
              </a:rPr>
              <a:t>፣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7C7B631-D3F2-421F-97E5-21E5AD32C4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1070"/>
            <a:ext cx="8362950" cy="872836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በተቋም</a:t>
            </a:r>
            <a:r>
              <a:rPr lang="en-US" sz="4400" dirty="0" smtClean="0"/>
              <a:t> </a:t>
            </a:r>
            <a:r>
              <a:rPr lang="en-US" sz="4400" dirty="0" err="1" smtClean="0"/>
              <a:t>ሙስና</a:t>
            </a:r>
            <a:r>
              <a:rPr lang="en-US" sz="4400" dirty="0" smtClean="0"/>
              <a:t> </a:t>
            </a:r>
            <a:r>
              <a:rPr lang="en-US" sz="4400" dirty="0" err="1" smtClean="0"/>
              <a:t>እና</a:t>
            </a:r>
            <a:r>
              <a:rPr lang="en-US" sz="4400" dirty="0" smtClean="0"/>
              <a:t> </a:t>
            </a:r>
            <a:r>
              <a:rPr lang="en-US" sz="4400" dirty="0" err="1" smtClean="0"/>
              <a:t>ብልሹ</a:t>
            </a:r>
            <a:r>
              <a:rPr lang="en-US" sz="4400" dirty="0" smtClean="0"/>
              <a:t> </a:t>
            </a:r>
            <a:r>
              <a:rPr lang="en-US" sz="4400" dirty="0" err="1" smtClean="0"/>
              <a:t>መከላከል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4"/>
            <a:ext cx="8991600" cy="503237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4000" b="1" dirty="0" err="1" smtClean="0">
                <a:solidFill>
                  <a:srgbClr val="002060"/>
                </a:solidFill>
              </a:rPr>
              <a:t>በተቋማት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የሥነምግባር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መከታተያ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ክፍል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</a:rPr>
              <a:t>ተግባርና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ኃላፊነቶች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የሥነምግባርና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ሞራል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እሴቶች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ግንባታ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ሥራዎችን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መሥራት</a:t>
            </a:r>
            <a:r>
              <a:rPr lang="en-US" b="1" dirty="0" smtClean="0">
                <a:solidFill>
                  <a:srgbClr val="00B050"/>
                </a:solidFill>
              </a:rPr>
              <a:t>፣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የአስቸኳይ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ሙስና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መከላከል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b="1" dirty="0" err="1">
                <a:solidFill>
                  <a:srgbClr val="00B050"/>
                </a:solidFill>
              </a:rPr>
              <a:t>ሥራ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መሥራት</a:t>
            </a:r>
            <a:r>
              <a:rPr lang="en-US" b="1" dirty="0">
                <a:solidFill>
                  <a:srgbClr val="00B050"/>
                </a:solidFill>
              </a:rPr>
              <a:t>፣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የአሠራር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ሥርዓት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ጥናት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ማካሄድ</a:t>
            </a:r>
            <a:r>
              <a:rPr lang="en-US" b="1" dirty="0" smtClean="0">
                <a:solidFill>
                  <a:srgbClr val="00B050"/>
                </a:solidFill>
              </a:rPr>
              <a:t>፣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አመራርና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ሠራተኞች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ሀብትና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ንብረት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እንዲያስመዘግቡና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እንዲያሳድሱ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ማድረግ</a:t>
            </a:r>
            <a:r>
              <a:rPr lang="en-US" b="1" dirty="0" smtClean="0">
                <a:solidFill>
                  <a:srgbClr val="00B050"/>
                </a:solidFill>
              </a:rPr>
              <a:t>፣  </a:t>
            </a:r>
            <a:r>
              <a:rPr lang="en-US" b="1" dirty="0" err="1" smtClean="0">
                <a:solidFill>
                  <a:srgbClr val="00B050"/>
                </a:solidFill>
              </a:rPr>
              <a:t>የጥቅም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ግጭት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መከላከል</a:t>
            </a:r>
            <a:r>
              <a:rPr lang="en-US" b="1" dirty="0" smtClean="0">
                <a:solidFill>
                  <a:srgbClr val="00B050"/>
                </a:solidFill>
              </a:rPr>
              <a:t>፣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በተቋም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የፀረ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ሙስና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ትግል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ንቅናቄ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መፍጠር</a:t>
            </a:r>
            <a:r>
              <a:rPr lang="en-US" dirty="0" smtClean="0"/>
              <a:t>፣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b="1" dirty="0" err="1" smtClean="0">
                <a:solidFill>
                  <a:srgbClr val="00B050"/>
                </a:solidFill>
              </a:rPr>
              <a:t>በሙስና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መከላከል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ላይ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ማማከር</a:t>
            </a:r>
            <a:r>
              <a:rPr lang="en-US" dirty="0" smtClean="0"/>
              <a:t>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393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589566"/>
            <a:ext cx="6324600" cy="50398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የቅድመ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ጥናት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ዳሰሳ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ማድረግ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የሥራ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ዕቅድ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ማዘጋጀት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አግባብነት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ያላቸውን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መረጃዎችን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ማሰባበብ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፣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ትንተና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ሥራ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መሥራት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፣</a:t>
            </a:r>
            <a:endParaRPr lang="en-US" sz="2100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ሪፖርት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ማዘጋጀት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(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ግኝትና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የማሻሻያ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ሀሳብ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)ና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ማቅረብ</a:t>
            </a:r>
            <a:endParaRPr lang="en-US" sz="2100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የተስተካከለ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/</a:t>
            </a:r>
            <a:r>
              <a:rPr lang="en-US" sz="2100" b="1" dirty="0" err="1" smtClean="0">
                <a:solidFill>
                  <a:srgbClr val="7030A0"/>
                </a:solidFill>
                <a:latin typeface="Power Geez Unicode1" pitchFamily="2" charset="0"/>
              </a:rPr>
              <a:t>የመጨረሻ</a:t>
            </a:r>
            <a:r>
              <a:rPr lang="en-US" sz="2100" b="1" dirty="0" smtClean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ሪፖርት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ማዘጋጀትና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ማቅረብ</a:t>
            </a:r>
            <a:r>
              <a:rPr lang="en-US" sz="2100" dirty="0" smtClean="0">
                <a:latin typeface="Power Geez Unicode1" pitchFamily="2" charset="0"/>
              </a:rPr>
              <a:t>፣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የማሻሻያ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ትግበራ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መርሃ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ግብር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ማዘጋጀት</a:t>
            </a:r>
            <a:endParaRPr lang="en-US" sz="2100" b="1" dirty="0">
              <a:solidFill>
                <a:srgbClr val="7030A0"/>
              </a:solidFill>
              <a:latin typeface="Power Geez Unicode1" pitchFamily="2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ክትትልና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ድጋፍ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የተገኘውን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ለውጥ</a:t>
            </a:r>
            <a:r>
              <a:rPr lang="en-US" sz="2100" b="1" dirty="0">
                <a:solidFill>
                  <a:srgbClr val="7030A0"/>
                </a:solidFill>
                <a:latin typeface="Power Geez Unicode1" pitchFamily="2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Power Geez Unicode1" pitchFamily="2" charset="0"/>
              </a:rPr>
              <a:t>ማረጋገጥ</a:t>
            </a:r>
            <a:endParaRPr lang="en-US" sz="2100" b="1" dirty="0">
              <a:solidFill>
                <a:srgbClr val="7030A0"/>
              </a:solidFill>
              <a:latin typeface="Power Geez Unicode1" pitchFamily="2" charset="0"/>
            </a:endParaRPr>
          </a:p>
        </p:txBody>
      </p:sp>
      <p:pic>
        <p:nvPicPr>
          <p:cNvPr id="12" name="Content Placeholder 11" descr="የactivities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05600" y="2180978"/>
            <a:ext cx="2438400" cy="444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Ge'ez-1" pitchFamily="34" charset="0"/>
              </a:rPr>
              <a:t>¾›W^` </a:t>
            </a:r>
            <a:r>
              <a:rPr lang="en-US" sz="3200" b="1" dirty="0" err="1">
                <a:solidFill>
                  <a:srgbClr val="FF0000"/>
                </a:solidFill>
                <a:latin typeface="Ge'ez-1" pitchFamily="34" charset="0"/>
              </a:rPr>
              <a:t>Y`¯ƒ</a:t>
            </a:r>
            <a:r>
              <a:rPr lang="en-US" sz="3200" b="1" dirty="0">
                <a:solidFill>
                  <a:srgbClr val="FF0000"/>
                </a:solidFill>
                <a:latin typeface="Ge'ez-1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Ge'ez-1" pitchFamily="34" charset="0"/>
              </a:rPr>
              <a:t>Ø“ƒ</a:t>
            </a:r>
            <a:r>
              <a:rPr lang="en-US" sz="3200" b="1" dirty="0">
                <a:solidFill>
                  <a:srgbClr val="FF0000"/>
                </a:solidFill>
                <a:latin typeface="Ge'ez-1" pitchFamily="34" charset="0"/>
              </a:rPr>
              <a:t> </a:t>
            </a:r>
            <a:r>
              <a:rPr lang="en-US" sz="3200" b="1" dirty="0" err="1">
                <a:solidFill>
                  <a:srgbClr val="FF0000"/>
                </a:solidFill>
                <a:latin typeface="Power Geez Unicode1" pitchFamily="2" charset="0"/>
              </a:rPr>
              <a:t>ተግባራት</a:t>
            </a:r>
            <a:endParaRPr lang="am-ET" sz="32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7C7B631-D3F2-421F-97E5-21E5AD32C4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589566"/>
            <a:ext cx="5715000" cy="473503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Power Geez Unicode1" pitchFamily="2" charset="0"/>
              </a:rPr>
              <a:t>ጥናቱን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ለማካሄድ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የሚችል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ዕውቀትና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ልምድ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ያለው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የሰው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ኃይል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marL="457200" indent="-457200">
              <a:buNone/>
            </a:pPr>
            <a:endParaRPr lang="en-US" sz="2800" dirty="0">
              <a:latin typeface="Power Geez Unicode1" pitchFamily="2" charset="0"/>
            </a:endParaRPr>
          </a:p>
          <a:p>
            <a:pPr>
              <a:buNone/>
            </a:pPr>
            <a:r>
              <a:rPr lang="en-US" sz="2800" dirty="0">
                <a:latin typeface="Power Geez Unicode1" pitchFamily="2" charset="0"/>
              </a:rPr>
              <a:t>2. </a:t>
            </a:r>
            <a:r>
              <a:rPr lang="en-US" sz="2800" dirty="0" err="1">
                <a:latin typeface="Power Geez Unicode1" pitchFamily="2" charset="0"/>
              </a:rPr>
              <a:t>የተጠኚው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አካል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የሥራ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ኃላፊዎች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ዝግጁነትና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ቁርጠኝነት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>
              <a:buNone/>
            </a:pPr>
            <a:endParaRPr lang="en-US" sz="2800" dirty="0">
              <a:latin typeface="Power Geez Unicode1" pitchFamily="2" charset="0"/>
            </a:endParaRPr>
          </a:p>
          <a:p>
            <a:pPr>
              <a:buNone/>
            </a:pPr>
            <a:r>
              <a:rPr lang="en-US" sz="2800" dirty="0">
                <a:latin typeface="Power Geez Unicode1" pitchFamily="2" charset="0"/>
              </a:rPr>
              <a:t>3. </a:t>
            </a:r>
            <a:r>
              <a:rPr lang="en-US" sz="2800" dirty="0" err="1">
                <a:latin typeface="Power Geez Unicode1" pitchFamily="2" charset="0"/>
              </a:rPr>
              <a:t>ጥናቱን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ለማካሄድ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የሚያስፈልጉ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የገንዘብና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የቁሳቁስ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አቅርቦት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ሊኖሩ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ይገባል</a:t>
            </a:r>
            <a:r>
              <a:rPr lang="en-US" sz="2800" dirty="0">
                <a:latin typeface="Power Geez Unicode1" pitchFamily="2" charset="0"/>
              </a:rPr>
              <a:t>፡፡</a:t>
            </a:r>
          </a:p>
          <a:p>
            <a:pPr marL="514350" lvl="0" indent="-514350" algn="just">
              <a:buNone/>
            </a:pPr>
            <a:endParaRPr lang="am-ET" sz="2400" dirty="0">
              <a:latin typeface="Power Geez Unicode1" pitchFamily="2" charset="0"/>
            </a:endParaRPr>
          </a:p>
        </p:txBody>
      </p:sp>
      <p:pic>
        <p:nvPicPr>
          <p:cNvPr id="11" name="Content Placeholder 10" descr="የpre condition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388984" y="2667000"/>
            <a:ext cx="24502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የአሠራር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ሥርዓት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ለማካሄድ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መሟላት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ያለባቸው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ቅድመ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ሁኔታዎች</a:t>
            </a:r>
            <a:endParaRPr lang="am-ET" sz="32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47C7B631-D3F2-421F-97E5-21E5AD32C476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89567"/>
            <a:ext cx="5486400" cy="4572000"/>
          </a:xfrm>
        </p:spPr>
        <p:txBody>
          <a:bodyPr>
            <a:normAutofit/>
          </a:bodyPr>
          <a:lstStyle/>
          <a:p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የአሰራር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ሥርዓት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ጥናት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በሦስት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ምዕራፎች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ከፍሎ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መመልከት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ይቻላል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፡፡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1.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የቅድመ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ጥናት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ምዕራፍ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  <a:sym typeface="Wingdings 2" pitchFamily="18" charset="2"/>
              </a:rPr>
              <a:t>2.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የጥናት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ምዕራፍ</a:t>
            </a: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  <a:sym typeface="Wingdings 2" pitchFamily="18" charset="2"/>
              </a:rPr>
              <a:t>3.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የትግበራ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n-US" alt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ምዕራፍ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Content Placeholder 11" descr="የsteps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096000" y="35814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Power Geez Unicode1" pitchFamily="2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Power Geez Unicode1" pitchFamily="2" charset="0"/>
              </a:rPr>
            </a:br>
            <a:r>
              <a:rPr lang="en-US" sz="2200" b="1" dirty="0">
                <a:solidFill>
                  <a:srgbClr val="FF0000"/>
                </a:solidFill>
                <a:latin typeface="Power Geez Unicode1" pitchFamily="2" charset="0"/>
              </a:rPr>
              <a:t/>
            </a:r>
            <a:br>
              <a:rPr lang="en-US" sz="2200" b="1" dirty="0">
                <a:solidFill>
                  <a:srgbClr val="FF0000"/>
                </a:solidFill>
                <a:latin typeface="Power Geez Unicode1" pitchFamily="2" charset="0"/>
              </a:rPr>
            </a:br>
            <a:r>
              <a:rPr lang="en-US" sz="4900" dirty="0">
                <a:solidFill>
                  <a:srgbClr val="FF0000"/>
                </a:solidFill>
              </a:rPr>
              <a:t> </a:t>
            </a:r>
            <a:br>
              <a:rPr lang="en-US" sz="4900" dirty="0">
                <a:solidFill>
                  <a:srgbClr val="FF0000"/>
                </a:solidFill>
              </a:rPr>
            </a:b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3.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የአሰራር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ሥርዓት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ሂደት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am-ET" dirty="0"/>
              <a:t/>
            </a:r>
            <a:br>
              <a:rPr lang="am-ET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589566"/>
            <a:ext cx="6400800" cy="488743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የአሠራር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ሥርዓት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ጥናት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የሚካሄድባቸው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የሥራ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ክፍሎች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ከመምረጥ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ጀምሮ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ለሚጠናው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አካል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እስከ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ማሳወቅ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ያሉትን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የሥራ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ሂደቶች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/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ደረጃዎች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/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የሚያካትት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ነው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s-ES" sz="2700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 algn="just"/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በቅድመ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ጥናት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ምዕራፍ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የሚከናወኑ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ዋና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ዋና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ተግባራት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፡-</a:t>
            </a:r>
          </a:p>
          <a:p>
            <a:pPr lvl="1" algn="just">
              <a:buFont typeface="Wingdings" pitchFamily="2" charset="2"/>
              <a:buChar char="Ø"/>
            </a:pP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ጥናት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የሚካሄድበትን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ሥራ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ክፍል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የሥራ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ሂደት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ወይም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ተግባር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sz="2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መምረጥ</a:t>
            </a:r>
            <a:r>
              <a:rPr lang="es-E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</a:t>
            </a:r>
          </a:p>
          <a:p>
            <a:pPr algn="just"/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 algn="just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e'ez-1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2" name="Picture 2" descr="C:\Users\User\Desktop\Voters face long lin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2555354"/>
            <a:ext cx="2438400" cy="38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3.1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የቅድመ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ጥናት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ምዕራፍ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am-ET" dirty="0"/>
              <a:t/>
            </a:r>
            <a:br>
              <a:rPr lang="am-ET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6019800" cy="4572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ስለሚጠናው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የሥራ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ሂደት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ወይም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ተግባር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በቂ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ግንዛቤ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መያዝ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 algn="just"/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በተመረጠ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ርዕስ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ላይ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ጥናት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ለማካሄድ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የጥናት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ማዘጋጀት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</a:t>
            </a:r>
          </a:p>
          <a:p>
            <a:pPr algn="just"/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ስለጥናቱ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ሂደት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ለተም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የበላይ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አመራሩ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ገለጻ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ማድረግና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የመነሻ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ሀሳብ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ማስጽደቅ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</a:t>
            </a:r>
          </a:p>
          <a:p>
            <a:pPr algn="just"/>
            <a:endParaRPr lang="es-ES" sz="1050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 algn="just"/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ለተጠኝው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አካል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ስለጥናቱ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መካሄድ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የማሳወቅ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እና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 marL="0" indent="0" algn="just">
              <a:buNone/>
            </a:pP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 algn="just"/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ለጥናት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ሥራው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ምቹ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ሁኔታዎች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እንዲመቻቹ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ማድረግ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መረጃ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መሰብሰቢያ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መሣሪያዎችን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ማዘጋጀት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 </a:t>
            </a:r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መሰብሰብ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itchFamily="2" charset="0"/>
              </a:rPr>
              <a:t>፣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Power Geez Unicode1" pitchFamily="2" charset="0"/>
            </a:endParaRPr>
          </a:p>
          <a:p>
            <a:pPr>
              <a:buNone/>
            </a:pPr>
            <a:endParaRPr lang="en-US" dirty="0">
              <a:latin typeface="Power Geez Unicode1" pitchFamily="2" charset="0"/>
            </a:endParaRPr>
          </a:p>
        </p:txBody>
      </p:sp>
      <p:pic>
        <p:nvPicPr>
          <p:cNvPr id="12" name="Content Placeholder 11" descr="የtime table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629400" y="2619534"/>
            <a:ext cx="2286000" cy="355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3100" b="1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r>
              <a:rPr lang="am-ET" dirty="0"/>
              <a:t/>
            </a:r>
            <a:br>
              <a:rPr lang="am-ET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589566"/>
            <a:ext cx="6096000" cy="503983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>
                <a:latin typeface="Power Geez Unicode1" pitchFamily="2" charset="0"/>
              </a:rPr>
              <a:t>መረጃ</a:t>
            </a:r>
            <a:r>
              <a:rPr lang="en-US" sz="2400" b="1" dirty="0">
                <a:latin typeface="Power Geez Unicode1" pitchFamily="2" charset="0"/>
              </a:rPr>
              <a:t> </a:t>
            </a:r>
            <a:r>
              <a:rPr lang="en-US" sz="2400" b="1" dirty="0" err="1">
                <a:latin typeface="Power Geez Unicode1" pitchFamily="2" charset="0"/>
              </a:rPr>
              <a:t>ማለት</a:t>
            </a:r>
            <a:r>
              <a:rPr lang="en-US" sz="2400" b="1" dirty="0">
                <a:latin typeface="Power Geez Unicode1" pitchFamily="2" charset="0"/>
              </a:rPr>
              <a:t>፡- 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ተጨባጭ</a:t>
            </a:r>
            <a:r>
              <a:rPr lang="en-US" sz="2100" dirty="0">
                <a:latin typeface="Power Geez Unicode1" pitchFamily="2" charset="0"/>
              </a:rPr>
              <a:t>  </a:t>
            </a:r>
            <a:r>
              <a:rPr lang="en-US" sz="2100" dirty="0" err="1">
                <a:latin typeface="Power Geez Unicode1" pitchFamily="2" charset="0"/>
              </a:rPr>
              <a:t>ማስረጃዎች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ወይም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ዳታዎች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በልዩ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ልዩ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ሠነዶች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ላይ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ሰፍረው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የሚገኙ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ቁጥሮች</a:t>
            </a:r>
            <a:r>
              <a:rPr lang="en-US" sz="2100" dirty="0">
                <a:latin typeface="Power Geez Unicode1" pitchFamily="2" charset="0"/>
              </a:rPr>
              <a:t>፣ </a:t>
            </a:r>
            <a:r>
              <a:rPr lang="en-US" sz="2100" dirty="0" err="1">
                <a:latin typeface="Power Geez Unicode1" pitchFamily="2" charset="0"/>
              </a:rPr>
              <a:t>ማብራሪዎች</a:t>
            </a:r>
            <a:r>
              <a:rPr lang="en-US" sz="2100" dirty="0">
                <a:latin typeface="Power Geez Unicode1" pitchFamily="2" charset="0"/>
              </a:rPr>
              <a:t>፣ </a:t>
            </a:r>
            <a:r>
              <a:rPr lang="en-US" sz="2100" dirty="0" err="1">
                <a:latin typeface="Power Geez Unicode1" pitchFamily="2" charset="0"/>
              </a:rPr>
              <a:t>መልዕክቶች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ወዘተ</a:t>
            </a:r>
            <a:r>
              <a:rPr lang="en-US" sz="2100" dirty="0">
                <a:latin typeface="Power Geez Unicode1" pitchFamily="2" charset="0"/>
              </a:rPr>
              <a:t>… </a:t>
            </a:r>
            <a:r>
              <a:rPr lang="en-US" sz="2100" dirty="0" err="1">
                <a:latin typeface="Power Geez Unicode1" pitchFamily="2" charset="0"/>
              </a:rPr>
              <a:t>ሲሆኑ</a:t>
            </a:r>
            <a:r>
              <a:rPr lang="en-US" sz="2100" dirty="0">
                <a:latin typeface="Power Geez Unicode1" pitchFamily="2" charset="0"/>
              </a:rPr>
              <a:t>፣ </a:t>
            </a:r>
            <a:r>
              <a:rPr lang="en-US" sz="2100" dirty="0" err="1">
                <a:latin typeface="Power Geez Unicode1" pitchFamily="2" charset="0"/>
              </a:rPr>
              <a:t>በሦስት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ዓይነት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ይዘት</a:t>
            </a:r>
            <a:r>
              <a:rPr lang="en-US" sz="2100" dirty="0">
                <a:latin typeface="Power Geez Unicode1" pitchFamily="2" charset="0"/>
              </a:rPr>
              <a:t>/</a:t>
            </a:r>
            <a:r>
              <a:rPr lang="en-US" sz="2100" dirty="0" err="1">
                <a:latin typeface="Power Geez Unicode1" pitchFamily="2" charset="0"/>
              </a:rPr>
              <a:t>መልክ</a:t>
            </a:r>
            <a:r>
              <a:rPr lang="en-US" sz="2100" dirty="0">
                <a:latin typeface="Power Geez Unicode1" pitchFamily="2" charset="0"/>
              </a:rPr>
              <a:t>/ </a:t>
            </a:r>
            <a:r>
              <a:rPr lang="en-US" sz="2100" dirty="0" err="1">
                <a:latin typeface="Power Geez Unicode1" pitchFamily="2" charset="0"/>
              </a:rPr>
              <a:t>ሊገኙ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ይችላሉ</a:t>
            </a:r>
            <a:r>
              <a:rPr lang="en-US" sz="2100" dirty="0">
                <a:latin typeface="Power Geez Unicode1" pitchFamily="2" charset="0"/>
              </a:rPr>
              <a:t>፡፡ </a:t>
            </a:r>
            <a:r>
              <a:rPr lang="en-US" sz="2100" dirty="0" err="1">
                <a:latin typeface="Power Geez Unicode1" pitchFamily="2" charset="0"/>
              </a:rPr>
              <a:t>እነሱም</a:t>
            </a:r>
            <a:r>
              <a:rPr lang="en-US" sz="2100" dirty="0">
                <a:latin typeface="Power Geez Unicode1" pitchFamily="2" charset="0"/>
              </a:rPr>
              <a:t>፤</a:t>
            </a:r>
          </a:p>
          <a:p>
            <a:pPr algn="just">
              <a:buNone/>
            </a:pPr>
            <a:r>
              <a:rPr lang="en-US" sz="2400" dirty="0">
                <a:latin typeface="Power Geez Unicode1" pitchFamily="2" charset="0"/>
              </a:rPr>
              <a:t>1. </a:t>
            </a:r>
            <a:r>
              <a:rPr lang="en-US" sz="2400" b="1" dirty="0" err="1">
                <a:latin typeface="Power Geez Unicode1" pitchFamily="2" charset="0"/>
              </a:rPr>
              <a:t>በመዝገብ</a:t>
            </a:r>
            <a:r>
              <a:rPr lang="en-US" sz="2400" dirty="0">
                <a:latin typeface="Power Geez Unicode1" pitchFamily="2" charset="0"/>
              </a:rPr>
              <a:t>፡-</a:t>
            </a:r>
          </a:p>
          <a:p>
            <a:pPr algn="just">
              <a:buNone/>
            </a:pPr>
            <a:r>
              <a:rPr lang="en-US" sz="2400" dirty="0">
                <a:latin typeface="Power Geez Unicode1" pitchFamily="2" charset="0"/>
              </a:rPr>
              <a:t>2. </a:t>
            </a:r>
            <a:r>
              <a:rPr lang="en-US" sz="2400" b="1" dirty="0" err="1">
                <a:latin typeface="Power Geez Unicode1" pitchFamily="2" charset="0"/>
              </a:rPr>
              <a:t>ክዋኔዎችና</a:t>
            </a:r>
            <a:r>
              <a:rPr lang="en-US" sz="2400" b="1" dirty="0">
                <a:latin typeface="Power Geez Unicode1" pitchFamily="2" charset="0"/>
              </a:rPr>
              <a:t> </a:t>
            </a:r>
            <a:r>
              <a:rPr lang="en-US" sz="2400" b="1" dirty="0" err="1">
                <a:latin typeface="Power Geez Unicode1" pitchFamily="2" charset="0"/>
              </a:rPr>
              <a:t>ክስተቶች</a:t>
            </a:r>
            <a:r>
              <a:rPr lang="en-US" sz="2400" dirty="0">
                <a:latin typeface="Power Geez Unicode1" pitchFamily="2" charset="0"/>
              </a:rPr>
              <a:t>፡-</a:t>
            </a:r>
          </a:p>
          <a:p>
            <a:pPr algn="just">
              <a:buNone/>
            </a:pPr>
            <a:r>
              <a:rPr lang="en-US" sz="2400" dirty="0">
                <a:latin typeface="Power Geez Unicode1" pitchFamily="2" charset="0"/>
              </a:rPr>
              <a:t>3. </a:t>
            </a:r>
            <a:r>
              <a:rPr lang="en-US" sz="2400" b="1" dirty="0" err="1">
                <a:latin typeface="Power Geez Unicode1" pitchFamily="2" charset="0"/>
              </a:rPr>
              <a:t>ትውስታዎች</a:t>
            </a:r>
            <a:r>
              <a:rPr lang="en-US" sz="2400" dirty="0">
                <a:latin typeface="Power Geez Unicode1" pitchFamily="2" charset="0"/>
              </a:rPr>
              <a:t>፡-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Content Placeholder 11" descr="የdata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477000" y="2649833"/>
            <a:ext cx="2362200" cy="352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3.2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የጥናት</a:t>
            </a:r>
            <a:r>
              <a:rPr lang="en-US" altLang="en-US" sz="3600" b="1" i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Power Geez Unicode1" pitchFamily="2" charset="0"/>
              </a:rPr>
              <a:t>ምዕራፍ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5410200" cy="45720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sz="3200" b="1" dirty="0">
                <a:latin typeface="Power Geez Unicode1" pitchFamily="2" charset="0"/>
              </a:rPr>
              <a:t>የ</a:t>
            </a:r>
            <a:r>
              <a:rPr lang="am-ET" sz="3200" b="1" dirty="0">
                <a:latin typeface="Power Geez Unicode1" pitchFamily="2" charset="0"/>
              </a:rPr>
              <a:t>መረጃ</a:t>
            </a:r>
            <a:r>
              <a:rPr lang="en-US" sz="3200" b="1" dirty="0">
                <a:latin typeface="Power Geez Unicode1" pitchFamily="2" charset="0"/>
              </a:rPr>
              <a:t> </a:t>
            </a:r>
            <a:r>
              <a:rPr lang="en-US" sz="3200" b="1" dirty="0" err="1">
                <a:latin typeface="Power Geez Unicode1" pitchFamily="2" charset="0"/>
              </a:rPr>
              <a:t>መገኛ</a:t>
            </a:r>
            <a:r>
              <a:rPr lang="en-US" sz="3200" b="1" dirty="0">
                <a:latin typeface="Power Geez Unicode1" pitchFamily="2" charset="0"/>
              </a:rPr>
              <a:t> </a:t>
            </a:r>
            <a:r>
              <a:rPr lang="en-US" sz="3200" b="1" dirty="0" err="1">
                <a:latin typeface="Power Geez Unicode1" pitchFamily="2" charset="0"/>
              </a:rPr>
              <a:t>ዓይነቶች</a:t>
            </a:r>
            <a:endParaRPr lang="en-US" sz="3200" b="1" dirty="0">
              <a:latin typeface="Power Geez Unicode1" pitchFamily="2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'ez-1" pitchFamily="34" charset="0"/>
              </a:rPr>
              <a:t>S[Í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ower Geez Unicode1" panose="00000400000000000000" pitchFamily="2" charset="0"/>
              </a:rPr>
              <a:t>በሦስት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anose="00000400000000000000" pitchFamily="2" charset="0"/>
              </a:rPr>
              <a:t>ዓይነት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Power Geez Unicode1" panose="00000400000000000000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'ez-1" pitchFamily="34" charset="0"/>
              </a:rPr>
              <a:t>Ã²ƒ /SM¡/ K=Ñ˜ Ã‹LM:-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609600" indent="-609600" algn="just">
              <a:buAutoNum type="arabicPeriod"/>
            </a:pPr>
            <a:r>
              <a:rPr lang="en-US" sz="2800" dirty="0" err="1">
                <a:solidFill>
                  <a:srgbClr val="FF0000"/>
                </a:solidFill>
                <a:latin typeface="Ge'ez-1" pitchFamily="34" charset="0"/>
              </a:rPr>
              <a:t>uS´Ñw</a:t>
            </a:r>
            <a:r>
              <a:rPr lang="en-US" sz="2800" dirty="0">
                <a:solidFill>
                  <a:srgbClr val="FF0000"/>
                </a:solidFill>
                <a:latin typeface="Power Geez Unicode1" pitchFamily="2" charset="0"/>
              </a:rPr>
              <a:t>/ </a:t>
            </a:r>
            <a:r>
              <a:rPr lang="en-US" sz="2800" dirty="0" err="1">
                <a:solidFill>
                  <a:srgbClr val="FF0000"/>
                </a:solidFill>
                <a:latin typeface="Power Geez Unicode1" pitchFamily="2" charset="0"/>
              </a:rPr>
              <a:t>በሰነዶች</a:t>
            </a:r>
            <a:endParaRPr lang="en-US" sz="2800" dirty="0">
              <a:solidFill>
                <a:srgbClr val="FF0000"/>
              </a:solidFill>
              <a:latin typeface="Ge'ez-1" pitchFamily="34" charset="0"/>
            </a:endParaRPr>
          </a:p>
          <a:p>
            <a:pPr lvl="2" algn="just"/>
            <a:r>
              <a:rPr lang="en-US" sz="2800" dirty="0" err="1" smtClean="0">
                <a:latin typeface="Power Geez Unicode1" panose="00000400000000000000" pitchFamily="2" charset="0"/>
              </a:rPr>
              <a:t>የማቋቋሚያ</a:t>
            </a:r>
            <a:r>
              <a:rPr lang="en-US" sz="2800" dirty="0" smtClean="0">
                <a:latin typeface="Power Geez Unicode1" panose="00000400000000000000" pitchFamily="2" charset="0"/>
              </a:rPr>
              <a:t> </a:t>
            </a:r>
            <a:r>
              <a:rPr lang="en-US" sz="2800" dirty="0" err="1">
                <a:latin typeface="Ge'ez-1" pitchFamily="34" charset="0"/>
              </a:rPr>
              <a:t>አ</a:t>
            </a:r>
            <a:r>
              <a:rPr lang="en-US" sz="2800" dirty="0" err="1">
                <a:latin typeface="Power Geez Unicode1" panose="00000400000000000000" pitchFamily="2" charset="0"/>
              </a:rPr>
              <a:t>ዋጅ</a:t>
            </a:r>
            <a:r>
              <a:rPr lang="en-US" sz="2800" dirty="0">
                <a:latin typeface="Power Geez Unicode1" panose="00000400000000000000" pitchFamily="2" charset="0"/>
              </a:rPr>
              <a:t>/ </a:t>
            </a:r>
            <a:r>
              <a:rPr lang="en-US" sz="2800" dirty="0" err="1">
                <a:latin typeface="Power Geez Unicode1" panose="00000400000000000000" pitchFamily="2" charset="0"/>
              </a:rPr>
              <a:t>የሥራ</a:t>
            </a:r>
            <a:r>
              <a:rPr lang="en-US" sz="2800" dirty="0">
                <a:latin typeface="Power Geez Unicode1" panose="00000400000000000000" pitchFamily="2" charset="0"/>
              </a:rPr>
              <a:t> </a:t>
            </a:r>
            <a:r>
              <a:rPr lang="en-US" sz="2800" dirty="0" err="1" smtClean="0">
                <a:latin typeface="Power Geez Unicode1" panose="00000400000000000000" pitchFamily="2" charset="0"/>
              </a:rPr>
              <a:t>መመሪያ</a:t>
            </a:r>
            <a:endParaRPr lang="en-US" sz="2800" dirty="0">
              <a:latin typeface="Power Geez Unicode1" panose="00000400000000000000" pitchFamily="2" charset="0"/>
            </a:endParaRPr>
          </a:p>
          <a:p>
            <a:pPr lvl="2" algn="just"/>
            <a:r>
              <a:rPr lang="en-US" sz="2800" dirty="0" err="1" smtClean="0">
                <a:latin typeface="Power Geez Unicode1" panose="00000400000000000000" pitchFamily="2" charset="0"/>
              </a:rPr>
              <a:t>የእ</a:t>
            </a:r>
            <a:r>
              <a:rPr lang="en-US" sz="2800" dirty="0" err="1" smtClean="0">
                <a:latin typeface="Ge'ez-1" pitchFamily="34" charset="0"/>
              </a:rPr>
              <a:t>pÉ</a:t>
            </a:r>
            <a:r>
              <a:rPr lang="en-US" sz="2800" dirty="0" smtClean="0">
                <a:latin typeface="Ge'ez-1" pitchFamily="34" charset="0"/>
              </a:rPr>
              <a:t> </a:t>
            </a:r>
            <a:r>
              <a:rPr lang="en-US" sz="2800" dirty="0">
                <a:latin typeface="Ge'ez-1" pitchFamily="34" charset="0"/>
              </a:rPr>
              <a:t>›</a:t>
            </a:r>
            <a:r>
              <a:rPr lang="en-US" sz="2800" dirty="0" err="1">
                <a:latin typeface="Ge'ez-1" pitchFamily="34" charset="0"/>
              </a:rPr>
              <a:t>ðíìU</a:t>
            </a:r>
            <a:r>
              <a:rPr lang="en-US" sz="2800" dirty="0">
                <a:latin typeface="Ge'ez-1" pitchFamily="34" charset="0"/>
              </a:rPr>
              <a:t> ]þ`„‹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2" algn="just"/>
            <a:r>
              <a:rPr lang="en-US" sz="2800" dirty="0" err="1">
                <a:latin typeface="Power Geez Unicode1" pitchFamily="2" charset="0"/>
              </a:rPr>
              <a:t>የኦዲት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ሪፖርቶች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2" algn="just"/>
            <a:r>
              <a:rPr lang="en-US" sz="2800" dirty="0" err="1" smtClean="0">
                <a:latin typeface="Power Geez Unicode1" pitchFamily="2" charset="0"/>
              </a:rPr>
              <a:t>የተለያዩ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ሳርኩላሮች</a:t>
            </a:r>
            <a:endParaRPr lang="en-US" sz="2800" dirty="0">
              <a:latin typeface="Power Geez Unicode1" pitchFamily="2" charset="0"/>
            </a:endParaRPr>
          </a:p>
          <a:p>
            <a:pPr lvl="2" algn="just"/>
            <a:r>
              <a:rPr lang="en-US" sz="2800" dirty="0" err="1" smtClean="0">
                <a:latin typeface="Power Geez Unicode1" pitchFamily="2" charset="0"/>
              </a:rPr>
              <a:t>ቃለ-ጉባኤዎች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2" algn="just"/>
            <a:r>
              <a:rPr lang="en-US" sz="2800" dirty="0" err="1" smtClean="0">
                <a:latin typeface="Power Geez Unicode1" pitchFamily="2" charset="0"/>
              </a:rPr>
              <a:t>የተለያዩ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ጠቃሚ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ሠነዶች</a:t>
            </a:r>
            <a:r>
              <a:rPr lang="en-US" sz="2800" dirty="0">
                <a:latin typeface="Power Geez Unicode1" pitchFamily="2" charset="0"/>
              </a:rPr>
              <a:t>፣ </a:t>
            </a:r>
            <a:r>
              <a:rPr lang="en-US" sz="2800" dirty="0" err="1">
                <a:latin typeface="Power Geez Unicode1" pitchFamily="2" charset="0"/>
              </a:rPr>
              <a:t>ወዘተ</a:t>
            </a:r>
            <a:endParaRPr lang="en-US" sz="2800" dirty="0">
              <a:latin typeface="Ge'ez-1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 descr="C:\Users\DELL\Desktop\eeeeeeeeeeee\images_2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172200" y="3372644"/>
            <a:ext cx="2743200" cy="272335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2800" b="1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2800" b="1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r>
              <a:rPr lang="am-ET" sz="4800" b="1" dirty="0">
                <a:solidFill>
                  <a:srgbClr val="FF0000"/>
                </a:solidFill>
              </a:rPr>
              <a:t/>
            </a:r>
            <a:br>
              <a:rPr lang="am-ET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5943600" cy="4572000"/>
          </a:xfrm>
        </p:spPr>
        <p:txBody>
          <a:bodyPr>
            <a:normAutofit fontScale="85000" lnSpcReduction="10000"/>
          </a:bodyPr>
          <a:lstStyle/>
          <a:p>
            <a:pPr marL="609600" indent="-609600" algn="just">
              <a:buAutoNum type="arabicPeriod" startAt="2"/>
            </a:pPr>
            <a:r>
              <a:rPr lang="en-US" sz="3200" b="1" u="sng" dirty="0" err="1">
                <a:solidFill>
                  <a:srgbClr val="FF0000"/>
                </a:solidFill>
                <a:latin typeface="Power Geez Unicode1" pitchFamily="2" charset="0"/>
              </a:rPr>
              <a:t>ክዋኔዎችና</a:t>
            </a:r>
            <a:r>
              <a:rPr lang="en-US" sz="3200" b="1" u="sng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Power Geez Unicode1" pitchFamily="2" charset="0"/>
              </a:rPr>
              <a:t>ክስተቶች</a:t>
            </a:r>
            <a:endParaRPr lang="en-US" sz="3200" b="1" u="sng" dirty="0">
              <a:solidFill>
                <a:srgbClr val="FF0000"/>
              </a:solidFill>
              <a:latin typeface="Power Geez Unicode1" pitchFamily="2" charset="0"/>
            </a:endParaRPr>
          </a:p>
          <a:p>
            <a:pPr marL="609600" indent="-609600" algn="just">
              <a:buFont typeface="Wingdings" pitchFamily="2" charset="2"/>
              <a:buChar char="q"/>
            </a:pPr>
            <a:r>
              <a:rPr lang="en-US" sz="3200" dirty="0" err="1">
                <a:latin typeface="Power Geez Unicode1" pitchFamily="2" charset="0"/>
              </a:rPr>
              <a:t>በምልከታ</a:t>
            </a:r>
            <a:r>
              <a:rPr lang="en-US" sz="3200" dirty="0">
                <a:latin typeface="Power Geez Unicode1" pitchFamily="2" charset="0"/>
              </a:rPr>
              <a:t>/</a:t>
            </a:r>
            <a:r>
              <a:rPr lang="en-US" sz="3200" dirty="0" err="1">
                <a:latin typeface="Power Geez Unicode1" pitchFamily="2" charset="0"/>
              </a:rPr>
              <a:t>በቅኝት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የሚታዩ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ልዩ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ልዩ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ድርጊቶችና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ክንዋኔዎች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ናቸው</a:t>
            </a:r>
            <a:r>
              <a:rPr lang="en-US" sz="3200" dirty="0">
                <a:latin typeface="Power Geez Unicode1" pitchFamily="2" charset="0"/>
              </a:rPr>
              <a:t>፡፡</a:t>
            </a:r>
            <a:endParaRPr lang="en-US" sz="3200" dirty="0">
              <a:latin typeface="Ge'ez-1" pitchFamily="34" charset="0"/>
            </a:endParaRPr>
          </a:p>
          <a:p>
            <a:pPr algn="just"/>
            <a:endParaRPr lang="en-US" sz="1200" dirty="0">
              <a:latin typeface="Ge'ez-1" pitchFamily="34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Ge'ez-1" pitchFamily="34" charset="0"/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  <a:latin typeface="Power Geez Unicode1" pitchFamily="2" charset="0"/>
              </a:rPr>
              <a:t>ትውስታዎች</a:t>
            </a:r>
            <a:endParaRPr lang="en-US" sz="3200" b="1" u="sng" dirty="0">
              <a:solidFill>
                <a:srgbClr val="FF0000"/>
              </a:solidFill>
              <a:latin typeface="Power Geez Unicode1" pitchFamily="2" charset="0"/>
            </a:endParaRPr>
          </a:p>
          <a:p>
            <a:pPr marL="0" indent="0" algn="just">
              <a:buFont typeface="Wingdings" pitchFamily="2" charset="2"/>
              <a:buChar char="q"/>
            </a:pPr>
            <a:r>
              <a:rPr lang="en-US" sz="3200" b="1" u="sng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ከሰዎች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የሚገኙ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ቀደምት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ክንዋኔዎች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ላይ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ያሉ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አስተያየቶች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፣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ልምዶች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፣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እምነቶች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፣ </a:t>
            </a:r>
            <a:r>
              <a:rPr lang="en-US" sz="3200" dirty="0" err="1">
                <a:solidFill>
                  <a:srgbClr val="FF66FF"/>
                </a:solidFill>
                <a:latin typeface="Power Geez Unicode1" pitchFamily="2" charset="0"/>
              </a:rPr>
              <a:t>አመለካከቶች</a:t>
            </a:r>
            <a:r>
              <a:rPr lang="en-US" sz="3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ወዘተ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የሚያጠቃልል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ሲሆን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ይኸውም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መጠይቅ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በማስሞላት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እና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ቃለመጠይቅ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በማድረግ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የሚሰበሰብ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መረጃ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ይሆናል</a:t>
            </a:r>
            <a:r>
              <a:rPr lang="en-US" sz="3200" dirty="0">
                <a:latin typeface="Power Geez Unicode1" pitchFamily="2" charset="0"/>
              </a:rPr>
              <a:t>፡፡</a:t>
            </a:r>
          </a:p>
        </p:txBody>
      </p:sp>
      <p:pic>
        <p:nvPicPr>
          <p:cNvPr id="1026" name="Picture 2" descr="C:\Users\DELL\Desktop\eeeeeeeeeeee\images_3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553200" y="3505200"/>
            <a:ext cx="2209800" cy="28956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600" b="1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3600" b="1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r>
              <a:rPr lang="am-ET" dirty="0"/>
              <a:t/>
            </a:r>
            <a:br>
              <a:rPr lang="am-ET" dirty="0"/>
            </a:b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i="1" u="sng" dirty="0">
                <a:latin typeface="Power Geez Unicode1" pitchFamily="2" charset="0"/>
              </a:rPr>
              <a:t>1. </a:t>
            </a:r>
            <a:r>
              <a:rPr lang="en-US" i="1" u="sng" dirty="0" err="1">
                <a:latin typeface="Power Geez Unicode1" pitchFamily="2" charset="0"/>
              </a:rPr>
              <a:t>ቀጥተኛ</a:t>
            </a:r>
            <a:r>
              <a:rPr lang="en-US" i="1" u="sng" dirty="0">
                <a:latin typeface="Power Geez Unicode1" pitchFamily="2" charset="0"/>
              </a:rPr>
              <a:t> </a:t>
            </a:r>
            <a:r>
              <a:rPr lang="am-ET" i="1" u="sng" dirty="0">
                <a:latin typeface="Power Geez Unicode1" pitchFamily="2" charset="0"/>
              </a:rPr>
              <a:t>መረጃ</a:t>
            </a:r>
            <a:r>
              <a:rPr lang="en-US" i="1" u="sng" dirty="0">
                <a:latin typeface="Power Geez Unicode1" pitchFamily="2" charset="0"/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81000" y="2438400"/>
            <a:ext cx="3962400" cy="4191000"/>
          </a:xfrm>
        </p:spPr>
        <p:txBody>
          <a:bodyPr>
            <a:normAutofit/>
          </a:bodyPr>
          <a:lstStyle/>
          <a:p>
            <a:pPr algn="just"/>
            <a:r>
              <a:rPr lang="en-US" sz="2400" i="1" dirty="0" err="1">
                <a:latin typeface="Power Geez Unicode1" pitchFamily="2" charset="0"/>
              </a:rPr>
              <a:t>መጠይቅ</a:t>
            </a:r>
            <a:r>
              <a:rPr lang="en-US" sz="2400" i="1" dirty="0">
                <a:latin typeface="Power Geez Unicode1" pitchFamily="2" charset="0"/>
              </a:rPr>
              <a:t> </a:t>
            </a:r>
            <a:r>
              <a:rPr lang="en-US" sz="2400" i="1" dirty="0" err="1">
                <a:latin typeface="Power Geez Unicode1" pitchFamily="2" charset="0"/>
              </a:rPr>
              <a:t>በማስሞላት</a:t>
            </a:r>
            <a:endParaRPr lang="en-US" sz="2400" i="1" dirty="0">
              <a:latin typeface="Power Geez Unicode1" pitchFamily="2" charset="0"/>
            </a:endParaRPr>
          </a:p>
          <a:p>
            <a:pPr algn="just"/>
            <a:r>
              <a:rPr lang="en-US" sz="2400" i="1" dirty="0" err="1">
                <a:latin typeface="Power Geez Unicode1" pitchFamily="2" charset="0"/>
              </a:rPr>
              <a:t>ቃለመጠይቅ</a:t>
            </a:r>
            <a:r>
              <a:rPr lang="en-US" sz="2400" i="1" dirty="0">
                <a:latin typeface="Power Geez Unicode1" pitchFamily="2" charset="0"/>
              </a:rPr>
              <a:t> </a:t>
            </a:r>
            <a:r>
              <a:rPr lang="en-US" sz="2400" i="1" dirty="0" err="1">
                <a:latin typeface="Power Geez Unicode1" pitchFamily="2" charset="0"/>
              </a:rPr>
              <a:t>በማድረግ</a:t>
            </a:r>
            <a:endParaRPr lang="en-US" sz="2400" i="1" dirty="0">
              <a:latin typeface="Power Geez Unicode1" pitchFamily="2" charset="0"/>
            </a:endParaRPr>
          </a:p>
          <a:p>
            <a:pPr algn="just"/>
            <a:r>
              <a:rPr lang="en-US" sz="2400" i="1" dirty="0" err="1">
                <a:latin typeface="Power Geez Unicode1" pitchFamily="2" charset="0"/>
              </a:rPr>
              <a:t>በምልከታ</a:t>
            </a:r>
            <a:endParaRPr lang="en-US" sz="2400" i="1" dirty="0">
              <a:latin typeface="Power Geez Unicode1" pitchFamily="2" charset="0"/>
            </a:endParaRPr>
          </a:p>
          <a:p>
            <a:pPr algn="just"/>
            <a:r>
              <a:rPr lang="en-US" sz="2400" i="1" dirty="0" err="1">
                <a:latin typeface="Power Geez Unicode1" pitchFamily="2" charset="0"/>
              </a:rPr>
              <a:t>በቡድን</a:t>
            </a:r>
            <a:r>
              <a:rPr lang="en-US" sz="2400" i="1" dirty="0">
                <a:latin typeface="Power Geez Unicode1" pitchFamily="2" charset="0"/>
              </a:rPr>
              <a:t> </a:t>
            </a:r>
            <a:r>
              <a:rPr lang="en-US" sz="2400" i="1" dirty="0" err="1">
                <a:latin typeface="Power Geez Unicode1" pitchFamily="2" charset="0"/>
              </a:rPr>
              <a:t>ውይይት</a:t>
            </a:r>
            <a:r>
              <a:rPr lang="en-US" sz="2400" i="1" dirty="0">
                <a:latin typeface="Power Geez Unicode1" pitchFamily="2" charset="0"/>
              </a:rPr>
              <a:t> </a:t>
            </a:r>
          </a:p>
          <a:p>
            <a:pPr algn="just"/>
            <a:r>
              <a:rPr lang="en-US" sz="2400" i="1" dirty="0" err="1">
                <a:latin typeface="Power Geez Unicode1" pitchFamily="2" charset="0"/>
              </a:rPr>
              <a:t>ከሰዎች</a:t>
            </a:r>
            <a:r>
              <a:rPr lang="en-US" sz="2400" i="1" dirty="0">
                <a:latin typeface="Power Geez Unicode1" pitchFamily="2" charset="0"/>
              </a:rPr>
              <a:t> </a:t>
            </a:r>
            <a:r>
              <a:rPr lang="en-US" sz="2400" i="1" dirty="0" err="1">
                <a:latin typeface="Power Geez Unicode1" pitchFamily="2" charset="0"/>
              </a:rPr>
              <a:t>ልምድ</a:t>
            </a:r>
            <a:r>
              <a:rPr lang="en-US" sz="2400" i="1" dirty="0">
                <a:latin typeface="Power Geez Unicode1" pitchFamily="2" charset="0"/>
              </a:rPr>
              <a:t>፣ </a:t>
            </a:r>
            <a:r>
              <a:rPr lang="en-US" sz="2400" i="1" dirty="0" err="1">
                <a:latin typeface="Power Geez Unicode1" pitchFamily="2" charset="0"/>
              </a:rPr>
              <a:t>ትውስታዎች</a:t>
            </a:r>
            <a:r>
              <a:rPr lang="en-US" sz="2400" i="1" dirty="0">
                <a:latin typeface="Power Geez Unicode1" pitchFamily="2" charset="0"/>
              </a:rPr>
              <a:t>፣ </a:t>
            </a:r>
            <a:r>
              <a:rPr lang="en-US" sz="2400" i="1" dirty="0" err="1">
                <a:latin typeface="Power Geez Unicode1" pitchFamily="2" charset="0"/>
              </a:rPr>
              <a:t>አመለካከቶች</a:t>
            </a:r>
            <a:r>
              <a:rPr lang="en-US" sz="2400" i="1" dirty="0">
                <a:latin typeface="Power Geez Unicode1" pitchFamily="2" charset="0"/>
              </a:rPr>
              <a:t>   </a:t>
            </a:r>
            <a:r>
              <a:rPr lang="en-US" sz="2400" i="1" dirty="0" err="1">
                <a:latin typeface="Power Geez Unicode1" pitchFamily="2" charset="0"/>
              </a:rPr>
              <a:t>የሚገኙ</a:t>
            </a:r>
            <a:r>
              <a:rPr lang="en-US" sz="2400" i="1" dirty="0">
                <a:latin typeface="Power Geez Unicode1" pitchFamily="2" charset="0"/>
              </a:rPr>
              <a:t> </a:t>
            </a:r>
            <a:r>
              <a:rPr lang="en-US" sz="2400" i="1" dirty="0" err="1">
                <a:latin typeface="Power Geez Unicode1" pitchFamily="2" charset="0"/>
              </a:rPr>
              <a:t>ናቸው</a:t>
            </a:r>
            <a:r>
              <a:rPr lang="en-US" sz="2400" i="1" dirty="0">
                <a:latin typeface="Power Geez Unicode1" pitchFamily="2" charset="0"/>
              </a:rPr>
              <a:t>፡፡</a:t>
            </a:r>
            <a:endParaRPr lang="en-US" sz="2400" dirty="0">
              <a:latin typeface="Power Geez Unicode1" pitchFamily="2" charset="0"/>
            </a:endParaRP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latin typeface="Power Geez Unicode1" pitchFamily="2" charset="0"/>
              </a:rPr>
              <a:t>ለ. </a:t>
            </a:r>
            <a:r>
              <a:rPr lang="en-US" i="1" u="sng" dirty="0" err="1">
                <a:latin typeface="Power Geez Unicode1" pitchFamily="2" charset="0"/>
              </a:rPr>
              <a:t>ቀጥተኛ</a:t>
            </a:r>
            <a:r>
              <a:rPr lang="en-US" i="1" u="sng" dirty="0">
                <a:latin typeface="Power Geez Unicode1" pitchFamily="2" charset="0"/>
              </a:rPr>
              <a:t> </a:t>
            </a:r>
            <a:r>
              <a:rPr lang="en-US" i="1" u="sng" dirty="0" err="1">
                <a:latin typeface="Power Geez Unicode1" pitchFamily="2" charset="0"/>
              </a:rPr>
              <a:t>ያልሆነ</a:t>
            </a:r>
            <a:r>
              <a:rPr lang="en-US" i="1" u="sng" dirty="0">
                <a:latin typeface="Power Geez Unicode1" pitchFamily="2" charset="0"/>
              </a:rPr>
              <a:t>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9624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sz="4000" i="1" dirty="0" err="1">
                <a:latin typeface="Power Geez Unicode1" pitchFamily="2" charset="0"/>
              </a:rPr>
              <a:t>ከሚጠናው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ጥናት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ጋር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ተያያዥነት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ያላቸው</a:t>
            </a:r>
            <a:r>
              <a:rPr lang="en-US" sz="4000" i="1" dirty="0">
                <a:latin typeface="Power Geez Unicode1" pitchFamily="2" charset="0"/>
              </a:rPr>
              <a:t> </a:t>
            </a:r>
          </a:p>
          <a:p>
            <a:pPr marL="0" indent="0" algn="just">
              <a:buNone/>
            </a:pPr>
            <a:endParaRPr lang="en-US" sz="1800" i="1" dirty="0">
              <a:latin typeface="Power Geez Unicode1" pitchFamily="2" charset="0"/>
            </a:endParaRPr>
          </a:p>
          <a:p>
            <a:pPr algn="just"/>
            <a:r>
              <a:rPr lang="en-US" sz="4000" i="1" dirty="0" err="1">
                <a:latin typeface="Power Geez Unicode1" pitchFamily="2" charset="0"/>
              </a:rPr>
              <a:t>ፖሊሲዎች</a:t>
            </a:r>
            <a:r>
              <a:rPr lang="en-US" sz="4000" i="1" dirty="0">
                <a:latin typeface="Power Geez Unicode1" pitchFamily="2" charset="0"/>
              </a:rPr>
              <a:t>፣ </a:t>
            </a:r>
            <a:r>
              <a:rPr lang="en-US" sz="4000" i="1" dirty="0" err="1">
                <a:latin typeface="Power Geez Unicode1" pitchFamily="2" charset="0"/>
              </a:rPr>
              <a:t>አዋጅ</a:t>
            </a:r>
            <a:r>
              <a:rPr lang="en-US" sz="4000" i="1" dirty="0">
                <a:latin typeface="Power Geez Unicode1" pitchFamily="2" charset="0"/>
              </a:rPr>
              <a:t>፣ </a:t>
            </a:r>
            <a:r>
              <a:rPr lang="en-US" sz="4000" i="1" dirty="0" err="1">
                <a:latin typeface="Power Geez Unicode1" pitchFamily="2" charset="0"/>
              </a:rPr>
              <a:t>ደንብ</a:t>
            </a:r>
            <a:r>
              <a:rPr lang="en-US" sz="4000" i="1" dirty="0">
                <a:latin typeface="Power Geez Unicode1" pitchFamily="2" charset="0"/>
              </a:rPr>
              <a:t>፣ የ</a:t>
            </a:r>
            <a:r>
              <a:rPr lang="am-ET" sz="4000" i="1" dirty="0">
                <a:latin typeface="Power Geez Unicode1" pitchFamily="2" charset="0"/>
              </a:rPr>
              <a:t>ሥራ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መመሪያዎች</a:t>
            </a:r>
            <a:r>
              <a:rPr lang="en-US" sz="4000" i="1" dirty="0">
                <a:latin typeface="Power Geez Unicode1" pitchFamily="2" charset="0"/>
              </a:rPr>
              <a:t>፣ </a:t>
            </a:r>
            <a:r>
              <a:rPr lang="en-US" sz="4000" i="1" dirty="0" err="1">
                <a:latin typeface="Power Geez Unicode1" pitchFamily="2" charset="0"/>
              </a:rPr>
              <a:t>ማኑዋሎች</a:t>
            </a:r>
            <a:endParaRPr lang="en-US" sz="1300" i="1" dirty="0">
              <a:latin typeface="Power Geez Unicode1" pitchFamily="2" charset="0"/>
            </a:endParaRPr>
          </a:p>
          <a:p>
            <a:pPr algn="just"/>
            <a:r>
              <a:rPr lang="en-US" sz="4000" i="1" dirty="0" err="1">
                <a:latin typeface="Power Geez Unicode1" pitchFamily="2" charset="0"/>
              </a:rPr>
              <a:t>የተለያዩ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ሰነዶች</a:t>
            </a:r>
            <a:r>
              <a:rPr lang="en-US" sz="4000" i="1" dirty="0">
                <a:latin typeface="Power Geez Unicode1" pitchFamily="2" charset="0"/>
              </a:rPr>
              <a:t>፣ </a:t>
            </a:r>
            <a:r>
              <a:rPr lang="en-US" sz="4000" i="1" dirty="0" err="1">
                <a:latin typeface="Power Geez Unicode1" pitchFamily="2" charset="0"/>
              </a:rPr>
              <a:t>ቅጻቅጾች</a:t>
            </a:r>
            <a:r>
              <a:rPr lang="en-US" sz="4000" i="1" dirty="0">
                <a:latin typeface="Power Geez Unicode1" pitchFamily="2" charset="0"/>
              </a:rPr>
              <a:t>፣ </a:t>
            </a:r>
          </a:p>
          <a:p>
            <a:pPr algn="just"/>
            <a:endParaRPr lang="en-US" sz="1300" i="1" dirty="0">
              <a:latin typeface="Power Geez Unicode1" pitchFamily="2" charset="0"/>
            </a:endParaRPr>
          </a:p>
          <a:p>
            <a:pPr algn="just"/>
            <a:r>
              <a:rPr lang="en-US" sz="4000" i="1" dirty="0" err="1" smtClean="0">
                <a:latin typeface="Power Geez Unicode1" pitchFamily="2" charset="0"/>
              </a:rPr>
              <a:t>የዕቅድ</a:t>
            </a:r>
            <a:r>
              <a:rPr lang="en-US" sz="4000" i="1" dirty="0" smtClean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አፈፃፀም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ሪፖርቶች</a:t>
            </a:r>
            <a:endParaRPr lang="en-US" sz="4000" i="1" dirty="0">
              <a:latin typeface="Power Geez Unicode1" pitchFamily="2" charset="0"/>
            </a:endParaRPr>
          </a:p>
          <a:p>
            <a:pPr algn="just"/>
            <a:r>
              <a:rPr lang="en-US" sz="4000" i="1" dirty="0" err="1">
                <a:latin typeface="Power Geez Unicode1" pitchFamily="2" charset="0"/>
              </a:rPr>
              <a:t>ቃለጉባኤዎች</a:t>
            </a:r>
            <a:r>
              <a:rPr lang="en-US" sz="4000" i="1" dirty="0">
                <a:latin typeface="Power Geez Unicode1" pitchFamily="2" charset="0"/>
              </a:rPr>
              <a:t> ፣ </a:t>
            </a:r>
            <a:endParaRPr lang="en-US" sz="4000" i="1" dirty="0" smtClean="0">
              <a:latin typeface="Power Geez Unicode1" pitchFamily="2" charset="0"/>
            </a:endParaRPr>
          </a:p>
          <a:p>
            <a:pPr algn="just"/>
            <a:r>
              <a:rPr lang="en-US" sz="4000" i="1" dirty="0" err="1" smtClean="0">
                <a:latin typeface="Power Geez Unicode1" pitchFamily="2" charset="0"/>
              </a:rPr>
              <a:t>የኦዲት</a:t>
            </a:r>
            <a:r>
              <a:rPr lang="en-US" sz="4000" i="1" dirty="0" smtClean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እና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ሌሎች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ሪፖርቶች</a:t>
            </a:r>
            <a:r>
              <a:rPr lang="en-US" sz="4000" i="1" dirty="0">
                <a:latin typeface="Power Geez Unicode1" pitchFamily="2" charset="0"/>
              </a:rPr>
              <a:t>፣ </a:t>
            </a:r>
          </a:p>
          <a:p>
            <a:pPr algn="just"/>
            <a:r>
              <a:rPr lang="en-US" sz="4000" i="1" dirty="0" err="1" smtClean="0">
                <a:latin typeface="Power Geez Unicode1" pitchFamily="2" charset="0"/>
              </a:rPr>
              <a:t>መጻህፍት</a:t>
            </a:r>
            <a:r>
              <a:rPr lang="en-US" sz="4000" i="1" dirty="0">
                <a:latin typeface="Power Geez Unicode1" pitchFamily="2" charset="0"/>
              </a:rPr>
              <a:t>፣ </a:t>
            </a:r>
            <a:r>
              <a:rPr lang="en-US" sz="4000" i="1" dirty="0" err="1">
                <a:latin typeface="Power Geez Unicode1" pitchFamily="2" charset="0"/>
              </a:rPr>
              <a:t>መጽሄት</a:t>
            </a:r>
            <a:r>
              <a:rPr lang="en-US" sz="4000" i="1" dirty="0">
                <a:latin typeface="Power Geez Unicode1" pitchFamily="2" charset="0"/>
              </a:rPr>
              <a:t> ፣ </a:t>
            </a:r>
          </a:p>
          <a:p>
            <a:pPr algn="just"/>
            <a:endParaRPr lang="en-US" sz="1300" i="1" dirty="0">
              <a:latin typeface="Power Geez Unicode1" pitchFamily="2" charset="0"/>
            </a:endParaRPr>
          </a:p>
          <a:p>
            <a:pPr algn="just"/>
            <a:r>
              <a:rPr lang="en-US" sz="4000" i="1" dirty="0" err="1">
                <a:latin typeface="Power Geez Unicode1" pitchFamily="2" charset="0"/>
              </a:rPr>
              <a:t>ከኢንተርኔት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የሚገኙ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am-ET" sz="4000" i="1" dirty="0">
                <a:latin typeface="Power Geez Unicode1" pitchFamily="2" charset="0"/>
              </a:rPr>
              <a:t>መረጃ</a:t>
            </a:r>
            <a:r>
              <a:rPr lang="en-US" sz="4000" i="1" dirty="0" err="1">
                <a:latin typeface="Power Geez Unicode1" pitchFamily="2" charset="0"/>
              </a:rPr>
              <a:t>ዎችና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ዳታዎች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የመሳሰሉት</a:t>
            </a:r>
            <a:r>
              <a:rPr lang="en-US" sz="4000" i="1" dirty="0">
                <a:latin typeface="Power Geez Unicode1" pitchFamily="2" charset="0"/>
              </a:rPr>
              <a:t> </a:t>
            </a:r>
            <a:r>
              <a:rPr lang="en-US" sz="4000" i="1" dirty="0" err="1">
                <a:latin typeface="Power Geez Unicode1" pitchFamily="2" charset="0"/>
              </a:rPr>
              <a:t>ናቸው</a:t>
            </a:r>
            <a:r>
              <a:rPr lang="en-US" sz="4000" i="1" dirty="0">
                <a:latin typeface="Power Geez Unicode1" pitchFamily="2" charset="0"/>
              </a:rPr>
              <a:t>፡፡</a:t>
            </a:r>
            <a:endParaRPr lang="en-US" sz="4000" dirty="0">
              <a:latin typeface="Power Geez Unicode1" pitchFamily="2" charset="0"/>
            </a:endParaRP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273050"/>
            <a:ext cx="6858000" cy="869950"/>
          </a:xfrm>
        </p:spPr>
        <p:txBody>
          <a:bodyPr>
            <a:noAutofit/>
          </a:bodyPr>
          <a:lstStyle/>
          <a:p>
            <a:pPr marL="471487" lvl="1" indent="0"/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ሐ. </a:t>
            </a:r>
            <a:r>
              <a:rPr lang="am-ET" sz="2400" dirty="0">
                <a:solidFill>
                  <a:srgbClr val="FF0000"/>
                </a:solidFill>
                <a:latin typeface="Power Geez Unicode1" panose="00000400000000000000" pitchFamily="2" charset="0"/>
              </a:rPr>
              <a:t>መረጃ</a:t>
            </a:r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ower Geez Unicode1" pitchFamily="2" charset="0"/>
              </a:rPr>
              <a:t>በምን</a:t>
            </a:r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ower Geez Unicode1" pitchFamily="2" charset="0"/>
              </a:rPr>
              <a:t>ዓይነት</a:t>
            </a:r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ower Geez Unicode1" pitchFamily="2" charset="0"/>
              </a:rPr>
              <a:t>ዘዴ</a:t>
            </a:r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ower Geez Unicode1" pitchFamily="2" charset="0"/>
              </a:rPr>
              <a:t>ሊሰበሰብ</a:t>
            </a:r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Power Geez Unicode1" pitchFamily="2" charset="0"/>
              </a:rPr>
              <a:t>ይችላል</a:t>
            </a:r>
            <a:r>
              <a:rPr lang="en-US" sz="2400" dirty="0">
                <a:solidFill>
                  <a:srgbClr val="FF0000"/>
                </a:solidFill>
                <a:latin typeface="Power Geez Unicode1" pitchFamily="2" charset="0"/>
              </a:rPr>
              <a:t>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3" descr="የfocused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14968"/>
            <a:ext cx="2590800" cy="29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19400" y="1589566"/>
            <a:ext cx="6096000" cy="481123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Ge'ez-1" pitchFamily="34" charset="0"/>
              </a:rPr>
              <a:t>‹</a:t>
            </a:r>
            <a:r>
              <a:rPr lang="en-US" dirty="0" err="1">
                <a:latin typeface="Ge'ez-1" pitchFamily="34" charset="0"/>
              </a:rPr>
              <a:t>Óa</a:t>
            </a:r>
            <a:r>
              <a:rPr lang="en-US" dirty="0">
                <a:latin typeface="Ge'ez-1" pitchFamily="34" charset="0"/>
              </a:rPr>
              <a:t>‡” KSK¾ƒ ¾T&gt;Å[Ó” </a:t>
            </a:r>
            <a:r>
              <a:rPr lang="en-US" dirty="0">
                <a:solidFill>
                  <a:srgbClr val="FF66FF"/>
                </a:solidFill>
                <a:latin typeface="Ge'ez-1" pitchFamily="34" charset="0"/>
              </a:rPr>
              <a:t>²&lt;]Á ØUØU Ñ&lt;µ </a:t>
            </a:r>
            <a:r>
              <a:rPr lang="en-US" dirty="0" err="1">
                <a:latin typeface="Ge'ez-1" pitchFamily="34" charset="0"/>
              </a:rPr>
              <a:t>uSÑÅw</a:t>
            </a:r>
            <a:r>
              <a:rPr lang="en-US" dirty="0">
                <a:latin typeface="Ge'ez-1" pitchFamily="34" charset="0"/>
              </a:rPr>
              <a:t> ¨ÅT&gt;</a:t>
            </a:r>
            <a:r>
              <a:rPr lang="en-US" dirty="0" err="1">
                <a:latin typeface="Ge'ez-1" pitchFamily="34" charset="0"/>
              </a:rPr>
              <a:t>ðKÑ</a:t>
            </a:r>
            <a:r>
              <a:rPr lang="am-ET" dirty="0">
                <a:latin typeface="Ge'ez-1" pitchFamily="34" charset="0"/>
              </a:rPr>
              <a:t>ው</a:t>
            </a:r>
            <a:r>
              <a:rPr lang="en-US" dirty="0">
                <a:latin typeface="Ge'ez-1" pitchFamily="34" charset="0"/>
              </a:rPr>
              <a:t> Ñ&lt;ÇÃ </a:t>
            </a:r>
            <a:r>
              <a:rPr lang="en-US" dirty="0" err="1">
                <a:latin typeface="Ge'ez-1" pitchFamily="34" charset="0"/>
              </a:rPr>
              <a:t>KTU^ƒ</a:t>
            </a:r>
            <a:r>
              <a:rPr lang="en-US" dirty="0">
                <a:latin typeface="Ge'ez-1" pitchFamily="34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በሚያስችል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መልኩ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መቃኘት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None/>
            </a:pPr>
            <a:endParaRPr lang="en-US" dirty="0">
              <a:latin typeface="Power Geez Unicode1" pitchFamily="2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>
                <a:latin typeface="Power Geez Unicode1" pitchFamily="2" charset="0"/>
              </a:rPr>
              <a:t>በሚጠናው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ተግባር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ዙሪያ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ሊከሰቱ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የሚችሉ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የሙስና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ዓይነቶችን፣የመከላከያ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እርምጃዎች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መኖር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አለመኖራቸውን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ለማረጋገጥ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የሚያሰችሉ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latin typeface="Ge'ez-1" pitchFamily="34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 err="1">
                <a:latin typeface="Ge'ez-1" pitchFamily="34" charset="0"/>
              </a:rPr>
              <a:t>uª’˜’ƒ</a:t>
            </a:r>
            <a:r>
              <a:rPr lang="en-US" dirty="0">
                <a:latin typeface="Ge'ez-1" pitchFamily="34" charset="0"/>
              </a:rPr>
              <a:t> Ø“~ ¾T&gt;</a:t>
            </a:r>
            <a:r>
              <a:rPr lang="en-US" dirty="0" err="1">
                <a:latin typeface="Ge'ez-1" pitchFamily="34" charset="0"/>
              </a:rPr>
              <a:t>Á’×Ø`uƒ</a:t>
            </a:r>
            <a:r>
              <a:rPr lang="en-US" dirty="0">
                <a:latin typeface="Ge'ez-1" pitchFamily="34" charset="0"/>
              </a:rPr>
              <a:t>” ›</a:t>
            </a:r>
            <a:r>
              <a:rPr lang="en-US" dirty="0" err="1">
                <a:latin typeface="Ge'ez-1" pitchFamily="34" charset="0"/>
              </a:rPr>
              <a:t>p×Ý</a:t>
            </a:r>
            <a:r>
              <a:rPr lang="en-US" dirty="0">
                <a:latin typeface="Ge'ez-1" pitchFamily="34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መሠረት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ያደረጉ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ነጥቦችን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ወዘተ</a:t>
            </a:r>
            <a:r>
              <a:rPr lang="en-US" dirty="0">
                <a:latin typeface="Power Geez Unicode1" pitchFamily="2" charset="0"/>
              </a:rPr>
              <a:t>… </a:t>
            </a:r>
            <a:r>
              <a:rPr lang="en-US" dirty="0" err="1">
                <a:latin typeface="Power Geez Unicode1" pitchFamily="2" charset="0"/>
              </a:rPr>
              <a:t>ይዘት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ባለው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መልኩ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ሊቃኙ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ይገባል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latin typeface="Power Geez Unicode1" pitchFamily="2" charset="0"/>
            </a:endParaRP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dirty="0">
              <a:latin typeface="Power Geez Unicode1" pitchFamily="2" charset="0"/>
            </a:endParaRPr>
          </a:p>
          <a:p>
            <a:pPr marL="0" indent="0" algn="just">
              <a:lnSpc>
                <a:spcPct val="90000"/>
              </a:lnSpc>
              <a:buClr>
                <a:schemeClr val="tx1"/>
              </a:buClr>
              <a:buNone/>
            </a:pPr>
            <a:endParaRPr lang="en-US" sz="1400" dirty="0">
              <a:latin typeface="Ge'ez-1" pitchFamily="34" charset="0"/>
            </a:endParaRP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90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  <a:latin typeface="Ge'ez-1" pitchFamily="34" charset="0"/>
              </a:rPr>
              <a:t>¾S[Í </a:t>
            </a:r>
            <a:r>
              <a:rPr lang="en-US" sz="3600" b="1" dirty="0" err="1">
                <a:solidFill>
                  <a:srgbClr val="FF0000"/>
                </a:solidFill>
                <a:latin typeface="Ge'ez-1" pitchFamily="34" charset="0"/>
              </a:rPr>
              <a:t>Tcvcu</a:t>
            </a:r>
            <a:r>
              <a:rPr lang="en-US" sz="3600" b="1" dirty="0">
                <a:solidFill>
                  <a:srgbClr val="FF0000"/>
                </a:solidFill>
                <a:latin typeface="Ge'ez-1" pitchFamily="34" charset="0"/>
              </a:rPr>
              <a:t>=Á ²È</a:t>
            </a:r>
            <a:r>
              <a:rPr lang="en-US" sz="3600" b="1" dirty="0">
                <a:solidFill>
                  <a:srgbClr val="FF0000"/>
                </a:solidFill>
                <a:latin typeface="Power Geez Unicode1" pitchFamily="2" charset="0"/>
              </a:rPr>
              <a:t>ዎች</a:t>
            </a:r>
            <a:r>
              <a:rPr lang="en-US" sz="3600" b="1" dirty="0">
                <a:solidFill>
                  <a:srgbClr val="FF0000"/>
                </a:solidFill>
                <a:latin typeface="Ge'ez-1" pitchFamily="34" charset="0"/>
              </a:rPr>
              <a:t> Ã²ƒ</a:t>
            </a:r>
            <a:endParaRPr lang="en-US" sz="3600" dirty="0">
              <a:solidFill>
                <a:srgbClr val="FF0000"/>
              </a:solidFill>
              <a:latin typeface="Ge'ez-1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28600" y="1589567"/>
            <a:ext cx="4572000" cy="457200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መሰረታዊ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ሃሳቦች</a:t>
            </a:r>
            <a:endParaRPr lang="en-US" dirty="0">
              <a:latin typeface="Power Geez Unicode1" pitchFamily="2" charset="0"/>
            </a:endParaRPr>
          </a:p>
          <a:p>
            <a:pPr algn="ctr">
              <a:buNone/>
            </a:pPr>
            <a:endParaRPr lang="en-US" dirty="0">
              <a:latin typeface="Power Geez Unicode1" pitchFamily="2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ተግባራት</a:t>
            </a:r>
            <a:endParaRPr lang="en-US" dirty="0">
              <a:latin typeface="Power Geez Unicode1" pitchFamily="2" charset="0"/>
            </a:endParaRPr>
          </a:p>
          <a:p>
            <a:pPr algn="ctr">
              <a:buNone/>
            </a:pPr>
            <a:endParaRPr lang="en-US" dirty="0">
              <a:latin typeface="Power Geez Unicode1" pitchFamily="2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ሂደት</a:t>
            </a:r>
            <a:endParaRPr lang="en-US" dirty="0">
              <a:latin typeface="Power Geez Unicode1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ትግበራ</a:t>
            </a:r>
            <a:endParaRPr lang="en-US" dirty="0">
              <a:latin typeface="Power Geez Unicode1" pitchFamily="2" charset="0"/>
            </a:endParaRPr>
          </a:p>
          <a:p>
            <a:endParaRPr lang="en-US" dirty="0"/>
          </a:p>
        </p:txBody>
      </p:sp>
      <p:pic>
        <p:nvPicPr>
          <p:cNvPr id="9" name="Content Placeholder 8" descr="የcontent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81600" y="2907244"/>
            <a:ext cx="3810000" cy="349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781800" cy="990600"/>
          </a:xfrm>
        </p:spPr>
        <p:txBody>
          <a:bodyPr>
            <a:no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የሥልጠናው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Power Geez Unicode1" pitchFamily="2" charset="0"/>
              </a:rPr>
              <a:t>ይዘቶች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E53E5C03-9BA5-4936-BD18-BFE2F64A4032}" type="datetime1">
              <a:rPr lang="en-US" smtClean="0"/>
              <a:pPr/>
              <a:t>9/7/2021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የquestionaries ምስል ውጤት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514600" y="1589566"/>
            <a:ext cx="6400800" cy="5116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>
                <a:latin typeface="Power Geez Unicode1" pitchFamily="2" charset="0"/>
              </a:rPr>
              <a:t>የመረጃ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ማሰባሰቢያ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ዘዴዎች</a:t>
            </a:r>
            <a:r>
              <a:rPr lang="en-US" sz="2800" dirty="0">
                <a:latin typeface="Power Geez Unicode1" pitchFamily="2" charset="0"/>
              </a:rPr>
              <a:t> </a:t>
            </a:r>
          </a:p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ሀ.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መጠይቅ</a:t>
            </a:r>
            <a:r>
              <a:rPr lang="en-US" b="1" dirty="0">
                <a:latin typeface="Power Geez Unicode1" pitchFamily="2" charset="0"/>
              </a:rPr>
              <a:t>፡ </a:t>
            </a:r>
            <a:r>
              <a:rPr lang="en-US" sz="2800" dirty="0" err="1">
                <a:latin typeface="Power Geez Unicode1" pitchFamily="2" charset="0"/>
              </a:rPr>
              <a:t>መረጃ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ለማሰባሰብ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የሚዘጋጀው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መጠይቅ</a:t>
            </a:r>
            <a:endParaRPr lang="en-US" sz="2800" dirty="0">
              <a:latin typeface="Power Geez Unicode1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>
                <a:latin typeface="Power Geez Unicode1" pitchFamily="2" charset="0"/>
              </a:rPr>
              <a:t>አጭር</a:t>
            </a:r>
            <a:r>
              <a:rPr lang="en-US" sz="2800" dirty="0">
                <a:latin typeface="Power Geez Unicode1" pitchFamily="2" charset="0"/>
              </a:rPr>
              <a:t>፣ </a:t>
            </a:r>
            <a:r>
              <a:rPr lang="en-US" sz="2800" dirty="0" err="1">
                <a:latin typeface="Power Geez Unicode1" pitchFamily="2" charset="0"/>
              </a:rPr>
              <a:t>ግልጽ</a:t>
            </a:r>
            <a:r>
              <a:rPr lang="en-US" sz="2800" dirty="0">
                <a:latin typeface="Power Geez Unicode1" pitchFamily="2" charset="0"/>
              </a:rPr>
              <a:t>፣ </a:t>
            </a:r>
            <a:r>
              <a:rPr lang="en-US" sz="2800" dirty="0" err="1" smtClean="0">
                <a:latin typeface="Power Geez Unicode1" pitchFamily="2" charset="0"/>
              </a:rPr>
              <a:t>በቀላሉ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በመረዳት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ምላሽ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ለመስጠት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የሚያስችል</a:t>
            </a:r>
            <a:r>
              <a:rPr lang="en-US" sz="2800" dirty="0" smtClean="0">
                <a:latin typeface="Power Geez Unicode1" pitchFamily="2" charset="0"/>
              </a:rPr>
              <a:t>፣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>
                <a:latin typeface="Power Geez Unicode1" pitchFamily="2" charset="0"/>
              </a:rPr>
              <a:t>የማይሰለች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 err="1" smtClean="0">
                <a:latin typeface="Power Geez Unicode1" pitchFamily="2" charset="0"/>
              </a:rPr>
              <a:t>የአሠራር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ሥርዓት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ችግሮች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መኖራቸውን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ወይም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አለመኖራቸውን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ሊያመላክት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በሚችል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መልኩ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የተዘጋጀ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መሆን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አለበት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906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የቀጠለ</a:t>
            </a:r>
            <a:r>
              <a:rPr lang="en-US" sz="2800" b="1" dirty="0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…  </a:t>
            </a:r>
            <a:endParaRPr lang="en-US" sz="36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የinterview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4056"/>
            <a:ext cx="3048000" cy="350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429000" y="1589567"/>
            <a:ext cx="5302101" cy="4572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dirty="0" err="1">
                <a:latin typeface="Power Geez Unicode1" pitchFamily="2" charset="0"/>
              </a:rPr>
              <a:t>የመረጃ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ማሰባሰቢያ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ዘዴዎች</a:t>
            </a:r>
            <a:r>
              <a:rPr lang="en-US" sz="2800" dirty="0">
                <a:latin typeface="Power Geez Unicode1" pitchFamily="2" charset="0"/>
              </a:rPr>
              <a:t> </a:t>
            </a:r>
          </a:p>
          <a:p>
            <a:pPr>
              <a:buNone/>
            </a:pPr>
            <a:r>
              <a:rPr lang="en-US" sz="3000" b="1" dirty="0">
                <a:solidFill>
                  <a:srgbClr val="00B0F0"/>
                </a:solidFill>
                <a:latin typeface="Power Geez Unicode1" pitchFamily="2" charset="0"/>
              </a:rPr>
              <a:t>ለ. </a:t>
            </a:r>
            <a:r>
              <a:rPr lang="en-US" sz="3000" b="1" dirty="0" err="1">
                <a:solidFill>
                  <a:srgbClr val="00B0F0"/>
                </a:solidFill>
                <a:latin typeface="Power Geez Unicode1" pitchFamily="2" charset="0"/>
              </a:rPr>
              <a:t>ቃለመጠይቅ</a:t>
            </a:r>
            <a:endParaRPr lang="en-US" sz="3000" b="1" dirty="0">
              <a:solidFill>
                <a:srgbClr val="00B0F0"/>
              </a:solidFill>
              <a:latin typeface="Power Geez Unicode1" pitchFamily="2" charset="0"/>
            </a:endParaRPr>
          </a:p>
          <a:p>
            <a:r>
              <a:rPr lang="en-US" sz="3200" dirty="0" err="1">
                <a:latin typeface="Power Geez Unicode1" pitchFamily="2" charset="0"/>
              </a:rPr>
              <a:t>ቃለ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መጠይቅ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ለማካሄድ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የቃለ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መጠይቁ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አላማ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ምንድነው</a:t>
            </a:r>
            <a:r>
              <a:rPr lang="en-US" sz="3200" dirty="0">
                <a:latin typeface="Power Geez Unicode1" pitchFamily="2" charset="0"/>
              </a:rPr>
              <a:t>? </a:t>
            </a:r>
          </a:p>
          <a:p>
            <a:r>
              <a:rPr lang="en-US" sz="3200" dirty="0" err="1">
                <a:latin typeface="Power Geez Unicode1" pitchFamily="2" charset="0"/>
              </a:rPr>
              <a:t>ቃለመጠይቅ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የሚደረገው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ለማን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ነው</a:t>
            </a:r>
            <a:r>
              <a:rPr lang="en-US" sz="3200" dirty="0">
                <a:latin typeface="Power Geez Unicode1" pitchFamily="2" charset="0"/>
              </a:rPr>
              <a:t>? </a:t>
            </a:r>
          </a:p>
          <a:p>
            <a:r>
              <a:rPr lang="en-US" sz="3200" dirty="0" err="1">
                <a:latin typeface="Power Geez Unicode1" pitchFamily="2" charset="0"/>
              </a:rPr>
              <a:t>ቃለ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መጠይቁ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የት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ቦታ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ይደረጋል</a:t>
            </a:r>
            <a:r>
              <a:rPr lang="en-US" sz="3200" dirty="0">
                <a:latin typeface="Power Geez Unicode1" pitchFamily="2" charset="0"/>
              </a:rPr>
              <a:t>? </a:t>
            </a:r>
          </a:p>
          <a:p>
            <a:r>
              <a:rPr lang="en-US" sz="3200" dirty="0" err="1">
                <a:latin typeface="Power Geez Unicode1" pitchFamily="2" charset="0"/>
              </a:rPr>
              <a:t>ቃለመጠይቁ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መቼ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ይደረጋል</a:t>
            </a:r>
            <a:r>
              <a:rPr lang="en-US" sz="3200" dirty="0">
                <a:latin typeface="Power Geez Unicode1" pitchFamily="2" charset="0"/>
              </a:rPr>
              <a:t>? </a:t>
            </a:r>
          </a:p>
          <a:p>
            <a:pPr>
              <a:buNone/>
            </a:pPr>
            <a:r>
              <a:rPr lang="en-US" sz="3200" dirty="0" err="1">
                <a:latin typeface="Power Geez Unicode1" pitchFamily="2" charset="0"/>
              </a:rPr>
              <a:t>የሚሉት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ጥያቄዎች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በቅድሚያ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ምላሽ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ማግኘት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>
                <a:latin typeface="Power Geez Unicode1" pitchFamily="2" charset="0"/>
              </a:rPr>
              <a:t>አለባቸው</a:t>
            </a:r>
            <a:r>
              <a:rPr lang="en-US" sz="3200" dirty="0">
                <a:latin typeface="Power Geez Unicode1" pitchFamily="2" charset="0"/>
              </a:rPr>
              <a:t>፡፡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906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የቀጠለ</a:t>
            </a:r>
            <a:r>
              <a:rPr lang="en-US" sz="2800" b="1" dirty="0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…  </a:t>
            </a:r>
            <a:endParaRPr lang="en-US" sz="36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9" name="Picture 8" descr="C:\Documents and Settings\user\Desktop\logo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0"/>
            <a:ext cx="1219200" cy="1295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የdocuments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895600" y="1589566"/>
            <a:ext cx="6019800" cy="496363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>
                <a:latin typeface="Ge'ez-1" pitchFamily="34" charset="0"/>
              </a:rPr>
              <a:t>¾</a:t>
            </a:r>
            <a:r>
              <a:rPr lang="am-ET" sz="2800" b="1" dirty="0">
                <a:latin typeface="Ge'ez-1" pitchFamily="34" charset="0"/>
              </a:rPr>
              <a:t>መረጃ</a:t>
            </a:r>
            <a:r>
              <a:rPr lang="en-US" sz="2800" b="1" dirty="0">
                <a:latin typeface="Ge'ez-1" pitchFamily="34" charset="0"/>
              </a:rPr>
              <a:t> </a:t>
            </a:r>
            <a:r>
              <a:rPr lang="en-US" sz="2800" b="1" dirty="0" err="1">
                <a:latin typeface="Ge'ez-1" pitchFamily="34" charset="0"/>
              </a:rPr>
              <a:t>Tcvcu</a:t>
            </a:r>
            <a:r>
              <a:rPr lang="en-US" sz="2800" b="1" dirty="0">
                <a:latin typeface="Ge'ez-1" pitchFamily="34" charset="0"/>
              </a:rPr>
              <a:t>=Á ²È</a:t>
            </a:r>
            <a:r>
              <a:rPr lang="en-US" sz="2800" b="1" dirty="0">
                <a:latin typeface="Power Geez Unicode1" pitchFamily="2" charset="0"/>
              </a:rPr>
              <a:t>ዎች</a:t>
            </a:r>
            <a:endParaRPr lang="en-US" sz="2800" b="1" dirty="0">
              <a:latin typeface="Ge'ez-1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Power Geez Unicode1" pitchFamily="2" charset="0"/>
              </a:rPr>
              <a:t>ሐ. </a:t>
            </a:r>
            <a:r>
              <a:rPr lang="en-US" b="1" dirty="0" err="1">
                <a:solidFill>
                  <a:srgbClr val="00B0F0"/>
                </a:solidFill>
                <a:latin typeface="Power Geez Unicode1" pitchFamily="2" charset="0"/>
              </a:rPr>
              <a:t>መዛግብት</a:t>
            </a:r>
            <a:endParaRPr lang="en-US" b="1" dirty="0">
              <a:solidFill>
                <a:srgbClr val="00B0F0"/>
              </a:solidFill>
              <a:latin typeface="Power Geez Unicode1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err="1">
                <a:latin typeface="Power Geez Unicode1" pitchFamily="2" charset="0"/>
              </a:rPr>
              <a:t>ቀደም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ብለው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ከተዘጋጁ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የመረጃ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ምንጮች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የሚገኙ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ሲሆን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እነዚህም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ከሚጠናው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ጉዳይ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ጋር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ተያያዥነት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ያላቸው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ሰነዶች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ማለትም</a:t>
            </a:r>
            <a:r>
              <a:rPr lang="en-US" dirty="0">
                <a:latin typeface="Power Geez Unicode1" pitchFamily="2" charset="0"/>
              </a:rPr>
              <a:t>፡- 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አዋጅና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ደንብ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መመሪያዎች</a:t>
            </a:r>
            <a:r>
              <a:rPr lang="en-US" dirty="0">
                <a:latin typeface="Power Geez Unicode1" pitchFamily="2" charset="0"/>
              </a:rPr>
              <a:t>፣ </a:t>
            </a:r>
            <a:r>
              <a:rPr lang="en-US" dirty="0" err="1">
                <a:latin typeface="Power Geez Unicode1" pitchFamily="2" charset="0"/>
              </a:rPr>
              <a:t>ማንዋሎች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ቅፆች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የዕቅድ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አፈጻፀም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ሪፖርቶች</a:t>
            </a:r>
            <a:endParaRPr lang="en-US" dirty="0">
              <a:latin typeface="Power Geez Unicode1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የኦዲት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እና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ሌሎች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ሪፖርቶች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ምስጢራዊ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ያልሆኑ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የምርመራ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መዝገቦች</a:t>
            </a:r>
            <a:r>
              <a:rPr lang="en-US" dirty="0">
                <a:latin typeface="Power Geez Unicode1" pitchFamily="2" charset="0"/>
              </a:rPr>
              <a:t>፣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መጽሐፍት፣መጽሄቶች</a:t>
            </a:r>
            <a:endParaRPr lang="en-US" dirty="0">
              <a:latin typeface="Power Geez Unicode1" pitchFamily="2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Power Geez Unicode1" pitchFamily="2" charset="0"/>
              </a:rPr>
              <a:t>ከኢንተርኔት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የሚገኙ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መረጃዎችና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የመሳሰሉትን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ያጠቃልላል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906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የቀጠለ</a:t>
            </a:r>
            <a:r>
              <a:rPr lang="en-US" sz="2800" b="1" dirty="0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…  </a:t>
            </a:r>
            <a:endParaRPr lang="en-US" sz="36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የobservation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82838"/>
            <a:ext cx="2438400" cy="38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667000" y="1589567"/>
            <a:ext cx="6064101" cy="4572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>
                <a:latin typeface="Ge'ez-1" pitchFamily="34" charset="0"/>
              </a:rPr>
              <a:t>¾</a:t>
            </a:r>
            <a:r>
              <a:rPr lang="am-ET" sz="2800" b="1" dirty="0">
                <a:latin typeface="Ge'ez-1" pitchFamily="34" charset="0"/>
              </a:rPr>
              <a:t>መረጃ</a:t>
            </a:r>
            <a:r>
              <a:rPr lang="en-US" sz="2800" b="1" dirty="0">
                <a:latin typeface="Ge'ez-1" pitchFamily="34" charset="0"/>
              </a:rPr>
              <a:t> </a:t>
            </a:r>
            <a:r>
              <a:rPr lang="en-US" sz="2800" b="1" dirty="0" err="1">
                <a:latin typeface="Ge'ez-1" pitchFamily="34" charset="0"/>
              </a:rPr>
              <a:t>Tcvcu</a:t>
            </a:r>
            <a:r>
              <a:rPr lang="en-US" sz="2800" b="1" dirty="0">
                <a:latin typeface="Ge'ez-1" pitchFamily="34" charset="0"/>
              </a:rPr>
              <a:t>=Á ²È</a:t>
            </a:r>
            <a:r>
              <a:rPr lang="en-US" sz="2800" b="1" dirty="0">
                <a:latin typeface="Power Geez Unicode1" pitchFamily="2" charset="0"/>
              </a:rPr>
              <a:t>ዎች</a:t>
            </a:r>
            <a:endParaRPr lang="en-US" sz="2800" b="1" dirty="0">
              <a:latin typeface="Ge'ez-1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00B0F0"/>
                </a:solidFill>
                <a:latin typeface="Ge'ez-1" pitchFamily="34" charset="0"/>
              </a:rPr>
              <a:t>S. </a:t>
            </a:r>
            <a:r>
              <a:rPr lang="en-US" b="1" dirty="0" err="1">
                <a:solidFill>
                  <a:srgbClr val="00B0F0"/>
                </a:solidFill>
                <a:latin typeface="Ge'ez-1" pitchFamily="34" charset="0"/>
              </a:rPr>
              <a:t>p˜</a:t>
            </a:r>
            <a:r>
              <a:rPr lang="en-US" b="1" dirty="0" err="1" smtClean="0">
                <a:solidFill>
                  <a:srgbClr val="00B0F0"/>
                </a:solidFill>
                <a:latin typeface="Ge'ez-1" pitchFamily="34" charset="0"/>
              </a:rPr>
              <a:t>ƒ</a:t>
            </a:r>
            <a:r>
              <a:rPr lang="en-US" b="1" dirty="0" smtClean="0">
                <a:solidFill>
                  <a:srgbClr val="00B0F0"/>
                </a:solidFill>
                <a:latin typeface="Ge'ez-1" pitchFamily="34" charset="0"/>
              </a:rPr>
              <a:t>/</a:t>
            </a:r>
            <a:r>
              <a:rPr lang="en-US" b="1" dirty="0" err="1" smtClean="0">
                <a:solidFill>
                  <a:srgbClr val="00B0F0"/>
                </a:solidFill>
                <a:latin typeface="Ge'ez-1" pitchFamily="34" charset="0"/>
              </a:rPr>
              <a:t>UMŸ</a:t>
            </a:r>
            <a:r>
              <a:rPr lang="en-US" b="1" dirty="0" err="1" smtClean="0">
                <a:solidFill>
                  <a:srgbClr val="00B0F0"/>
                </a:solidFill>
                <a:latin typeface="Power Geez Unicode1" pitchFamily="2" charset="0"/>
              </a:rPr>
              <a:t>ታ</a:t>
            </a:r>
            <a:r>
              <a:rPr lang="en-US" b="1" u="sng" dirty="0">
                <a:solidFill>
                  <a:srgbClr val="00B0F0"/>
                </a:solidFill>
                <a:latin typeface="Ge'ez-1" pitchFamily="34" charset="0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Ge'ez-1" pitchFamily="34" charset="0"/>
              </a:rPr>
              <a:t> </a:t>
            </a:r>
            <a:r>
              <a:rPr lang="en-US" sz="3200" dirty="0">
                <a:latin typeface="Ge'ez-1" pitchFamily="34" charset="0"/>
              </a:rPr>
              <a:t>u²=I ²È ›</a:t>
            </a:r>
            <a:r>
              <a:rPr lang="en-US" sz="3200" dirty="0" err="1">
                <a:latin typeface="Ge'ez-1" pitchFamily="34" charset="0"/>
              </a:rPr>
              <a:t>Ø˜</a:t>
            </a:r>
            <a:r>
              <a:rPr lang="en-US" sz="3200" dirty="0" err="1">
                <a:latin typeface="Power Geez Unicode1" panose="00000400000000000000" pitchFamily="2" charset="0"/>
              </a:rPr>
              <a:t>ው</a:t>
            </a:r>
            <a:r>
              <a:rPr lang="en-US" sz="3200" dirty="0">
                <a:latin typeface="Ge'ez-1" pitchFamily="34" charset="0"/>
              </a:rPr>
              <a:t>:- </a:t>
            </a:r>
          </a:p>
          <a:p>
            <a:pPr algn="just"/>
            <a:r>
              <a:rPr lang="en-US" sz="3200" dirty="0">
                <a:latin typeface="Ge'ez-1" pitchFamily="34" charset="0"/>
              </a:rPr>
              <a:t>u›"M </a:t>
            </a:r>
            <a:r>
              <a:rPr lang="en-US" sz="3200" dirty="0" err="1">
                <a:latin typeface="Power Geez Unicode1" panose="00000400000000000000" pitchFamily="2" charset="0"/>
              </a:rPr>
              <a:t>ያለውን</a:t>
            </a:r>
            <a:r>
              <a:rPr lang="en-US" sz="3200" dirty="0">
                <a:latin typeface="Ge'ez-1" pitchFamily="34" charset="0"/>
              </a:rPr>
              <a:t> ›W^` </a:t>
            </a:r>
            <a:r>
              <a:rPr lang="en-US" sz="3200" dirty="0" err="1">
                <a:latin typeface="Power Geez Unicode1" panose="00000400000000000000" pitchFamily="2" charset="0"/>
              </a:rPr>
              <a:t>እና</a:t>
            </a:r>
            <a:r>
              <a:rPr lang="en-US" sz="3200" dirty="0">
                <a:latin typeface="Ge'ez-1" pitchFamily="34" charset="0"/>
              </a:rPr>
              <a:t> ’v^© </a:t>
            </a:r>
            <a:r>
              <a:rPr lang="en-US" sz="3200" dirty="0" err="1">
                <a:latin typeface="Power Geez Unicode1" pitchFamily="2" charset="0"/>
              </a:rPr>
              <a:t>እው</a:t>
            </a:r>
            <a:r>
              <a:rPr lang="en-US" sz="3200" dirty="0" err="1">
                <a:latin typeface="Ge'ez-1" pitchFamily="34" charset="0"/>
              </a:rPr>
              <a:t>’ƒ</a:t>
            </a:r>
            <a:r>
              <a:rPr lang="en-US" sz="3200" dirty="0">
                <a:latin typeface="Ge'ez-1" pitchFamily="34" charset="0"/>
              </a:rPr>
              <a:t> KT¾ƒ' </a:t>
            </a:r>
          </a:p>
          <a:p>
            <a:pPr algn="just"/>
            <a:endParaRPr lang="en-US" sz="1200" dirty="0">
              <a:latin typeface="Ge'ez-1" pitchFamily="34" charset="0"/>
            </a:endParaRPr>
          </a:p>
          <a:p>
            <a:pPr algn="just"/>
            <a:r>
              <a:rPr lang="en-US" sz="3200" dirty="0" err="1">
                <a:latin typeface="Power Geez Unicode1" panose="00000400000000000000" pitchFamily="2" charset="0"/>
              </a:rPr>
              <a:t>የአሠራር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 err="1">
                <a:latin typeface="Power Geez Unicode1" panose="00000400000000000000" pitchFamily="2" charset="0"/>
              </a:rPr>
              <a:t>ዘዴውን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 err="1">
                <a:latin typeface="Power Geez Unicode1" panose="00000400000000000000" pitchFamily="2" charset="0"/>
              </a:rPr>
              <a:t>እና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 err="1">
                <a:latin typeface="Power Geez Unicode1" panose="00000400000000000000" pitchFamily="2" charset="0"/>
              </a:rPr>
              <a:t>የሥራ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>
                <a:latin typeface="Ge'ez-1" pitchFamily="34" charset="0"/>
              </a:rPr>
              <a:t>Ç=</a:t>
            </a:r>
            <a:r>
              <a:rPr lang="en-US" sz="3200" dirty="0" err="1">
                <a:latin typeface="Ge'ez-1" pitchFamily="34" charset="0"/>
              </a:rPr>
              <a:t>eýK</a:t>
            </a:r>
            <a:r>
              <a:rPr lang="en-US" sz="3200" dirty="0">
                <a:latin typeface="Ge'ez-1" pitchFamily="34" charset="0"/>
              </a:rPr>
              <a:t>=’&lt;” KSÑUÑU' </a:t>
            </a:r>
          </a:p>
          <a:p>
            <a:pPr algn="just"/>
            <a:endParaRPr lang="en-US" sz="1100" dirty="0">
              <a:latin typeface="Ge'ez-1" pitchFamily="34" charset="0"/>
            </a:endParaRPr>
          </a:p>
          <a:p>
            <a:pPr algn="just"/>
            <a:r>
              <a:rPr lang="en-US" sz="3200" dirty="0" err="1">
                <a:latin typeface="Power Geez Unicode1" panose="00000400000000000000" pitchFamily="2" charset="0"/>
              </a:rPr>
              <a:t>ያለውን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>
                <a:latin typeface="Ge'ez-1" pitchFamily="34" charset="0"/>
              </a:rPr>
              <a:t>›</a:t>
            </a:r>
            <a:r>
              <a:rPr lang="en-US" sz="3200" dirty="0" err="1">
                <a:latin typeface="Ge'ez-1" pitchFamily="34" charset="0"/>
              </a:rPr>
              <a:t>SK"Ÿƒ</a:t>
            </a:r>
            <a:r>
              <a:rPr lang="en-US" sz="3200" dirty="0">
                <a:latin typeface="Ge'ez-1" pitchFamily="34" charset="0"/>
              </a:rPr>
              <a:t> KS[</a:t>
            </a:r>
            <a:r>
              <a:rPr lang="en-US" sz="3200" dirty="0" err="1">
                <a:latin typeface="Ge'ez-1" pitchFamily="34" charset="0"/>
              </a:rPr>
              <a:t>Çƒ</a:t>
            </a:r>
            <a:r>
              <a:rPr lang="en-US" sz="3200" dirty="0">
                <a:latin typeface="Ge'ez-1" pitchFamily="34" charset="0"/>
              </a:rPr>
              <a:t>' </a:t>
            </a:r>
            <a:r>
              <a:rPr lang="en-US" sz="3200" dirty="0">
                <a:latin typeface="Power Geez Unicode1" pitchFamily="2" charset="0"/>
              </a:rPr>
              <a:t>እ</a:t>
            </a:r>
            <a:r>
              <a:rPr lang="en-US" sz="3200" dirty="0">
                <a:latin typeface="Ge'ez-1" pitchFamily="34" charset="0"/>
              </a:rPr>
              <a:t>“ </a:t>
            </a:r>
          </a:p>
          <a:p>
            <a:pPr algn="just"/>
            <a:endParaRPr lang="en-US" sz="1200" dirty="0">
              <a:latin typeface="Ge'ez-1" pitchFamily="34" charset="0"/>
            </a:endParaRPr>
          </a:p>
          <a:p>
            <a:pPr algn="just"/>
            <a:r>
              <a:rPr lang="en-US" sz="3200" dirty="0" err="1">
                <a:latin typeface="Power Geez Unicode1" panose="00000400000000000000" pitchFamily="2" charset="0"/>
              </a:rPr>
              <a:t>በሥራው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>
                <a:latin typeface="Ge'ez-1" pitchFamily="34" charset="0"/>
              </a:rPr>
              <a:t>S"ŸM </a:t>
            </a:r>
            <a:r>
              <a:rPr lang="en-US" sz="3200" dirty="0" err="1">
                <a:latin typeface="Power Geez Unicode1" panose="00000400000000000000" pitchFamily="2" charset="0"/>
              </a:rPr>
              <a:t>ያለውን</a:t>
            </a:r>
            <a:r>
              <a:rPr lang="en-US" sz="3200" dirty="0">
                <a:latin typeface="Power Geez Unicode1" panose="00000400000000000000" pitchFamily="2" charset="0"/>
              </a:rPr>
              <a:t> </a:t>
            </a:r>
            <a:r>
              <a:rPr lang="en-US" sz="3200" dirty="0">
                <a:latin typeface="Ge'ez-1" pitchFamily="34" charset="0"/>
              </a:rPr>
              <a:t>Ó”–&lt;’ƒ u}</a:t>
            </a:r>
            <a:r>
              <a:rPr lang="en-US" sz="3200" dirty="0" err="1">
                <a:latin typeface="Ge'ez-1" pitchFamily="34" charset="0"/>
              </a:rPr>
              <a:t>Úvß</a:t>
            </a:r>
            <a:r>
              <a:rPr lang="en-US" sz="3200" dirty="0">
                <a:latin typeface="Ge'ez-1" pitchFamily="34" charset="0"/>
              </a:rPr>
              <a:t> KSÑ”²w </a:t>
            </a:r>
            <a:r>
              <a:rPr lang="en-US" sz="3200" dirty="0" err="1">
                <a:latin typeface="Ge'ez-1" pitchFamily="34" charset="0"/>
              </a:rPr>
              <a:t>Áe‹KªM</a:t>
            </a:r>
            <a:r>
              <a:rPr lang="en-US" sz="3200" dirty="0">
                <a:latin typeface="Ge'ez-1" pitchFamily="34" charset="0"/>
              </a:rPr>
              <a:t>::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906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የቀጠለ</a:t>
            </a:r>
            <a:r>
              <a:rPr lang="en-US" sz="2800" b="1" dirty="0">
                <a:solidFill>
                  <a:srgbClr val="FF0000"/>
                </a:solidFill>
                <a:latin typeface="Power Geez Unicode1" pitchFamily="2" charset="0"/>
                <a:ea typeface="+mn-ea"/>
                <a:cs typeface="+mn-cs"/>
              </a:rPr>
              <a:t>…  </a:t>
            </a:r>
            <a:endParaRPr lang="en-US" sz="36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የመወያያ</a:t>
            </a:r>
            <a:r>
              <a:rPr lang="en-US" dirty="0"/>
              <a:t> </a:t>
            </a:r>
            <a:r>
              <a:rPr lang="en-US" dirty="0" err="1"/>
              <a:t>ነጥቦች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825624"/>
            <a:ext cx="8610600" cy="47275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በተቋማችሁ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ለሙስና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እና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ብልሹ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አሠራር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ተጋላጭ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የሆኑ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ወይም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ሊሆኑ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የሚችሉ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አሠራሮችን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ዘርዝሩ</a:t>
            </a:r>
            <a:endParaRPr lang="en-US" sz="3200" b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7030A0"/>
                </a:solidFill>
              </a:rPr>
              <a:t>ለሙስና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ብልሹ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አሠራር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ተጋላጭ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የሆኑ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አሠራሮችን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ለመለየት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ጥቅም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ላይ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የሚዉሉ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የመረጃ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ማሰበሰቢያ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ዘዴዎችን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ጠቁሙ</a:t>
            </a:r>
            <a:endParaRPr lang="en-US" sz="3200" b="1" dirty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solidFill>
                  <a:srgbClr val="7030A0"/>
                </a:solidFill>
              </a:rPr>
              <a:t>የተጠቆሙት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የመረጃ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ማሰበሰቢያ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ዘዴዎች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ለምን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እንደተመረጡ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ያብራሩ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0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28600" y="2666999"/>
            <a:ext cx="2057400" cy="3494567"/>
          </a:xfrm>
        </p:spPr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362200" y="1589567"/>
            <a:ext cx="6368901" cy="4572000"/>
          </a:xfrm>
        </p:spPr>
        <p:txBody>
          <a:bodyPr>
            <a:normAutofit lnSpcReduction="10000"/>
          </a:bodyPr>
          <a:lstStyle/>
          <a:p>
            <a:r>
              <a:rPr lang="en-US" sz="2400" b="1" dirty="0" err="1">
                <a:solidFill>
                  <a:srgbClr val="FF66FF"/>
                </a:solidFill>
                <a:latin typeface="Power Geez Unicode1" pitchFamily="2" charset="0"/>
              </a:rPr>
              <a:t>ትንተና</a:t>
            </a:r>
            <a:r>
              <a:rPr lang="en-US" sz="2400" b="1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ማለት</a:t>
            </a:r>
            <a:r>
              <a:rPr lang="en-US" sz="2400" b="1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የተሰበሰበውን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መረጃ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በመመርመርና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በመፈተሽ</a:t>
            </a:r>
            <a:r>
              <a:rPr lang="en-US" sz="2400" dirty="0">
                <a:latin typeface="Power Geez Unicode1" pitchFamily="2" charset="0"/>
              </a:rPr>
              <a:t>፣ </a:t>
            </a:r>
            <a:r>
              <a:rPr lang="en-US" sz="2400" dirty="0" err="1">
                <a:latin typeface="Power Geez Unicode1" pitchFamily="2" charset="0"/>
              </a:rPr>
              <a:t>ጥናት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የሚደረግበት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ተግባር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ነው</a:t>
            </a:r>
            <a:r>
              <a:rPr lang="en-US" sz="2400" dirty="0">
                <a:latin typeface="Power Geez Unicode1" pitchFamily="2" charset="0"/>
              </a:rPr>
              <a:t>፡፡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ለምን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እንደሚሠራ</a:t>
            </a:r>
            <a:r>
              <a:rPr lang="en-US" sz="2100" dirty="0">
                <a:latin typeface="Power Geez Unicode1" pitchFamily="2" charset="0"/>
              </a:rPr>
              <a:t>፣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በማን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እንደሚሠራ</a:t>
            </a:r>
            <a:r>
              <a:rPr lang="en-US" sz="2100" dirty="0">
                <a:latin typeface="Power Geez Unicode1" pitchFamily="2" charset="0"/>
              </a:rPr>
              <a:t>፣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እንዴት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እንደሚሠራ</a:t>
            </a:r>
            <a:r>
              <a:rPr lang="en-US" sz="2100" dirty="0">
                <a:latin typeface="Power Geez Unicode1" pitchFamily="2" charset="0"/>
              </a:rPr>
              <a:t>፣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100" dirty="0" err="1">
                <a:latin typeface="Power Geez Unicode1" pitchFamily="2" charset="0"/>
              </a:rPr>
              <a:t>የት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እንደሚሠራ</a:t>
            </a:r>
            <a:r>
              <a:rPr lang="en-US" sz="2100" dirty="0">
                <a:latin typeface="Power Geez Unicode1" pitchFamily="2" charset="0"/>
              </a:rPr>
              <a:t> </a:t>
            </a:r>
            <a:r>
              <a:rPr lang="en-US" sz="2100" dirty="0" err="1">
                <a:latin typeface="Power Geez Unicode1" pitchFamily="2" charset="0"/>
              </a:rPr>
              <a:t>ወዘተ</a:t>
            </a:r>
            <a:r>
              <a:rPr lang="en-US" sz="2100" dirty="0">
                <a:latin typeface="Power Geez Unicode1" pitchFamily="2" charset="0"/>
              </a:rPr>
              <a:t>… </a:t>
            </a:r>
          </a:p>
          <a:p>
            <a:pPr algn="just"/>
            <a:r>
              <a:rPr lang="en-US" sz="2400" dirty="0" err="1">
                <a:latin typeface="Power Geez Unicode1" pitchFamily="2" charset="0"/>
              </a:rPr>
              <a:t>በዝርዝር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መለየት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እና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ተግባሩን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ወይም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ተግባራቱን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በማከናወን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ሂደት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ያጋጠሙ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ወይም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ሊያጋጥሙ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የሚችሉ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ለሙስናና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ብልሹ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አሠራር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የሚያጋልጡ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ችግሮችን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እና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እንዴት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ሊሠሩ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እንደሚችሉ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መለየትና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ማወቅ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ነው</a:t>
            </a:r>
            <a:r>
              <a:rPr lang="en-US" sz="2400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dirty="0">
              <a:latin typeface="Power Geez Unicode1" pitchFamily="2" charset="0"/>
            </a:endParaRPr>
          </a:p>
          <a:p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10400" cy="99060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s-ES" sz="3200" b="1" dirty="0">
                <a:solidFill>
                  <a:srgbClr val="FF0000"/>
                </a:solidFill>
                <a:latin typeface="Ge'ez-1" pitchFamily="34" charset="0"/>
              </a:rPr>
              <a:t>ƒ”}““ ¾SõƒH@ </a:t>
            </a:r>
            <a:r>
              <a:rPr lang="es-ES" sz="3200" b="1" dirty="0" err="1">
                <a:solidFill>
                  <a:srgbClr val="FF0000"/>
                </a:solidFill>
                <a:latin typeface="Ge'ez-1" pitchFamily="34" charset="0"/>
              </a:rPr>
              <a:t>Gdw</a:t>
            </a:r>
            <a:r>
              <a:rPr lang="es-ES" sz="3200" b="1" dirty="0">
                <a:solidFill>
                  <a:srgbClr val="FF0000"/>
                </a:solidFill>
                <a:latin typeface="Ge'ez-1" pitchFamily="34" charset="0"/>
              </a:rPr>
              <a:t> </a:t>
            </a:r>
            <a:r>
              <a:rPr lang="es-ES" sz="3200" b="1" dirty="0" err="1">
                <a:solidFill>
                  <a:srgbClr val="FF0000"/>
                </a:solidFill>
                <a:latin typeface="Ge'ez-1" pitchFamily="34" charset="0"/>
              </a:rPr>
              <a:t>Tp</a:t>
            </a:r>
            <a:r>
              <a:rPr lang="es-ES" sz="3200" b="1" dirty="0">
                <a:solidFill>
                  <a:srgbClr val="FF0000"/>
                </a:solidFill>
                <a:latin typeface="Ge'ez-1" pitchFamily="34" charset="0"/>
              </a:rPr>
              <a:t>[w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4" name="Picture 13" descr="የanalisis ምስል ውጤ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የተገኙ</a:t>
            </a:r>
            <a:r>
              <a:rPr lang="en-US" dirty="0"/>
              <a:t> </a:t>
            </a:r>
            <a:r>
              <a:rPr lang="en-US" dirty="0" err="1"/>
              <a:t>ችግሮችን</a:t>
            </a:r>
            <a:r>
              <a:rPr lang="en-US" dirty="0"/>
              <a:t> </a:t>
            </a:r>
            <a:r>
              <a:rPr lang="en-US" dirty="0" err="1"/>
              <a:t>በዝርዝር</a:t>
            </a:r>
            <a:r>
              <a:rPr lang="en-US" dirty="0"/>
              <a:t> </a:t>
            </a:r>
            <a:r>
              <a:rPr lang="en-US" dirty="0" err="1"/>
              <a:t>መተንተን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537448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የተገኙ</a:t>
            </a:r>
            <a:r>
              <a:rPr lang="en-US" dirty="0" smtClean="0"/>
              <a:t> </a:t>
            </a:r>
            <a:r>
              <a:rPr lang="en-US" dirty="0" err="1" smtClean="0"/>
              <a:t>ችግሮችን</a:t>
            </a:r>
            <a:r>
              <a:rPr lang="en-US" dirty="0" smtClean="0"/>
              <a:t> </a:t>
            </a:r>
            <a:r>
              <a:rPr lang="en-US" dirty="0" err="1" smtClean="0"/>
              <a:t>ከተቋሙ</a:t>
            </a:r>
            <a:r>
              <a:rPr lang="en-US" dirty="0" smtClean="0"/>
              <a:t> </a:t>
            </a:r>
            <a:r>
              <a:rPr lang="en-US" dirty="0" err="1" smtClean="0"/>
              <a:t>አዋጅ</a:t>
            </a:r>
            <a:r>
              <a:rPr lang="en-US" dirty="0"/>
              <a:t>፣ </a:t>
            </a:r>
            <a:r>
              <a:rPr lang="en-US" dirty="0" err="1"/>
              <a:t>ከደንብና</a:t>
            </a:r>
            <a:r>
              <a:rPr lang="en-US" dirty="0"/>
              <a:t> </a:t>
            </a:r>
            <a:r>
              <a:rPr lang="en-US" dirty="0" err="1"/>
              <a:t>ከመመሪያ</a:t>
            </a:r>
            <a:r>
              <a:rPr lang="en-US" dirty="0"/>
              <a:t> </a:t>
            </a:r>
            <a:r>
              <a:rPr lang="en-US" dirty="0" err="1"/>
              <a:t>ጋር</a:t>
            </a:r>
            <a:r>
              <a:rPr lang="en-US" dirty="0"/>
              <a:t> </a:t>
            </a:r>
            <a:r>
              <a:rPr lang="en-US" dirty="0" err="1" smtClean="0"/>
              <a:t>ማነፃፀር</a:t>
            </a:r>
            <a:r>
              <a:rPr lang="en-US" dirty="0" smtClean="0"/>
              <a:t>፣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የተሻሉ</a:t>
            </a:r>
            <a:r>
              <a:rPr lang="en-US" dirty="0" smtClean="0"/>
              <a:t> </a:t>
            </a:r>
            <a:r>
              <a:rPr lang="en-US" dirty="0" err="1" smtClean="0"/>
              <a:t>ከተባሉ</a:t>
            </a:r>
            <a:r>
              <a:rPr lang="en-US" dirty="0" smtClean="0"/>
              <a:t> </a:t>
            </a:r>
            <a:r>
              <a:rPr lang="en-US" dirty="0" err="1"/>
              <a:t>ተሞክሮችንና</a:t>
            </a:r>
            <a:r>
              <a:rPr lang="en-US" dirty="0"/>
              <a:t> </a:t>
            </a:r>
            <a:r>
              <a:rPr lang="en-US" dirty="0" err="1"/>
              <a:t>ልምዶችን</a:t>
            </a:r>
            <a:r>
              <a:rPr lang="en-US" dirty="0"/>
              <a:t> </a:t>
            </a:r>
            <a:r>
              <a:rPr lang="en-US" dirty="0" err="1"/>
              <a:t>ጋር</a:t>
            </a:r>
            <a:r>
              <a:rPr lang="en-US" dirty="0"/>
              <a:t> </a:t>
            </a:r>
            <a:r>
              <a:rPr lang="en-US" dirty="0" err="1" smtClean="0"/>
              <a:t>ማማሳከር</a:t>
            </a:r>
            <a:r>
              <a:rPr lang="en-US" dirty="0" smtClean="0"/>
              <a:t>፣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የተገኘው</a:t>
            </a:r>
            <a:r>
              <a:rPr lang="en-US" dirty="0" smtClean="0"/>
              <a:t> </a:t>
            </a:r>
            <a:r>
              <a:rPr lang="en-US" dirty="0" err="1" smtClean="0"/>
              <a:t>ችግር</a:t>
            </a:r>
            <a:r>
              <a:rPr lang="en-US" dirty="0" smtClean="0"/>
              <a:t> </a:t>
            </a:r>
            <a:r>
              <a:rPr lang="en-US" dirty="0" err="1" smtClean="0"/>
              <a:t>የሚያስከትለውን</a:t>
            </a:r>
            <a:r>
              <a:rPr lang="en-US" dirty="0" smtClean="0"/>
              <a:t> </a:t>
            </a:r>
            <a:r>
              <a:rPr lang="en-US" dirty="0" err="1"/>
              <a:t>ጉዳት</a:t>
            </a:r>
            <a:r>
              <a:rPr lang="en-US" dirty="0"/>
              <a:t> </a:t>
            </a:r>
            <a:r>
              <a:rPr lang="en-US" dirty="0" err="1"/>
              <a:t>መጠን</a:t>
            </a:r>
            <a:r>
              <a:rPr lang="en-US" dirty="0"/>
              <a:t> </a:t>
            </a:r>
            <a:r>
              <a:rPr lang="en-US" dirty="0" err="1" smtClean="0"/>
              <a:t>መገመት</a:t>
            </a:r>
            <a:r>
              <a:rPr lang="en-US" dirty="0" smtClean="0"/>
              <a:t>፣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በችግሩ</a:t>
            </a:r>
            <a:r>
              <a:rPr lang="en-US" dirty="0"/>
              <a:t> </a:t>
            </a:r>
            <a:r>
              <a:rPr lang="en-US" dirty="0" err="1"/>
              <a:t>ዙሪያ</a:t>
            </a:r>
            <a:r>
              <a:rPr lang="en-US" dirty="0"/>
              <a:t> </a:t>
            </a:r>
            <a:r>
              <a:rPr lang="en-US" dirty="0" err="1"/>
              <a:t>ያሉ</a:t>
            </a:r>
            <a:r>
              <a:rPr lang="en-US" dirty="0"/>
              <a:t> </a:t>
            </a:r>
            <a:r>
              <a:rPr lang="en-US" dirty="0" err="1"/>
              <a:t>አመራርና</a:t>
            </a:r>
            <a:r>
              <a:rPr lang="en-US" dirty="0"/>
              <a:t> </a:t>
            </a:r>
            <a:r>
              <a:rPr lang="en-US" dirty="0" err="1" smtClean="0"/>
              <a:t>ሠራተኞች</a:t>
            </a:r>
            <a:r>
              <a:rPr lang="en-US" dirty="0" smtClean="0"/>
              <a:t> </a:t>
            </a:r>
            <a:r>
              <a:rPr lang="en-US" dirty="0" err="1" smtClean="0"/>
              <a:t>የሥራ</a:t>
            </a:r>
            <a:r>
              <a:rPr lang="en-US" dirty="0" smtClean="0"/>
              <a:t> </a:t>
            </a:r>
            <a:r>
              <a:rPr lang="en-US" dirty="0" err="1"/>
              <a:t>ባህሪያቸውን</a:t>
            </a:r>
            <a:r>
              <a:rPr lang="en-US" dirty="0"/>
              <a:t> </a:t>
            </a:r>
            <a:r>
              <a:rPr lang="en-US" dirty="0" err="1" smtClean="0"/>
              <a:t>ማጤን</a:t>
            </a:r>
            <a:r>
              <a:rPr lang="en-US" dirty="0" smtClean="0"/>
              <a:t>፣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ቀደም</a:t>
            </a:r>
            <a:r>
              <a:rPr lang="en-US" dirty="0"/>
              <a:t> </a:t>
            </a:r>
            <a:r>
              <a:rPr lang="en-US" dirty="0" err="1"/>
              <a:t>ሲል</a:t>
            </a:r>
            <a:r>
              <a:rPr lang="en-US" dirty="0"/>
              <a:t> </a:t>
            </a:r>
            <a:r>
              <a:rPr lang="en-US" dirty="0" err="1"/>
              <a:t>የተፈፀሙ</a:t>
            </a:r>
            <a:r>
              <a:rPr lang="en-US" dirty="0"/>
              <a:t> </a:t>
            </a:r>
            <a:r>
              <a:rPr lang="en-US" dirty="0" err="1"/>
              <a:t>ችግሮችን</a:t>
            </a:r>
            <a:r>
              <a:rPr lang="en-US" dirty="0"/>
              <a:t> </a:t>
            </a:r>
            <a:r>
              <a:rPr lang="en-US" dirty="0" err="1"/>
              <a:t>መኖራቸውን</a:t>
            </a:r>
            <a:r>
              <a:rPr lang="en-US" dirty="0"/>
              <a:t> </a:t>
            </a:r>
            <a:r>
              <a:rPr lang="en-US" dirty="0" err="1" smtClean="0"/>
              <a:t>ማረጋገጥ</a:t>
            </a:r>
            <a:r>
              <a:rPr lang="en-US" dirty="0" smtClean="0"/>
              <a:t>፣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ለችግሩ</a:t>
            </a:r>
            <a:r>
              <a:rPr lang="en-US" dirty="0"/>
              <a:t> </a:t>
            </a:r>
            <a:r>
              <a:rPr lang="en-US" dirty="0" err="1"/>
              <a:t>የተገኙ</a:t>
            </a:r>
            <a:r>
              <a:rPr lang="en-US" dirty="0"/>
              <a:t> </a:t>
            </a:r>
            <a:r>
              <a:rPr lang="en-US" dirty="0" err="1" smtClean="0"/>
              <a:t>የመረጃ</a:t>
            </a:r>
            <a:r>
              <a:rPr lang="en-US" dirty="0" smtClean="0"/>
              <a:t> </a:t>
            </a:r>
            <a:r>
              <a:rPr lang="en-US" dirty="0" err="1"/>
              <a:t>ምንጮች</a:t>
            </a:r>
            <a:r>
              <a:rPr lang="en-US" dirty="0"/>
              <a:t> </a:t>
            </a:r>
            <a:r>
              <a:rPr lang="en-US" dirty="0" err="1"/>
              <a:t>ተጨባጭነትን</a:t>
            </a:r>
            <a:r>
              <a:rPr lang="en-US" dirty="0"/>
              <a:t> </a:t>
            </a:r>
            <a:r>
              <a:rPr lang="en-US" dirty="0" err="1"/>
              <a:t>ማረጋገጥ</a:t>
            </a:r>
            <a:r>
              <a:rPr lang="en-US" dirty="0" smtClean="0"/>
              <a:t>፣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የተገኙ</a:t>
            </a:r>
            <a:r>
              <a:rPr lang="en-US" dirty="0" smtClean="0"/>
              <a:t> </a:t>
            </a:r>
            <a:r>
              <a:rPr lang="en-US" dirty="0" err="1" smtClean="0"/>
              <a:t>ችግሮችን</a:t>
            </a:r>
            <a:r>
              <a:rPr lang="en-US" dirty="0" smtClean="0"/>
              <a:t> </a:t>
            </a:r>
            <a:r>
              <a:rPr lang="en-US" dirty="0" err="1" smtClean="0"/>
              <a:t>እንደችግሩ</a:t>
            </a:r>
            <a:r>
              <a:rPr lang="en-US" dirty="0" smtClean="0"/>
              <a:t> </a:t>
            </a:r>
            <a:r>
              <a:rPr lang="en-US" dirty="0" err="1" smtClean="0"/>
              <a:t>ክብደትና</a:t>
            </a:r>
            <a:r>
              <a:rPr lang="en-US" dirty="0" smtClean="0"/>
              <a:t> </a:t>
            </a:r>
            <a:r>
              <a:rPr lang="en-US" dirty="0" err="1" smtClean="0"/>
              <a:t>ቅለት</a:t>
            </a:r>
            <a:r>
              <a:rPr lang="en-US" dirty="0" smtClean="0"/>
              <a:t> </a:t>
            </a:r>
            <a:r>
              <a:rPr lang="en-US" dirty="0" err="1" smtClean="0"/>
              <a:t>በቅደምተከተል</a:t>
            </a:r>
            <a:r>
              <a:rPr lang="en-US" dirty="0" smtClean="0"/>
              <a:t> </a:t>
            </a:r>
            <a:r>
              <a:rPr lang="en-US" dirty="0" err="1" smtClean="0"/>
              <a:t>ማስቀመጥ</a:t>
            </a:r>
            <a:r>
              <a:rPr lang="en-US" dirty="0" smtClean="0"/>
              <a:t>፣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17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የanalisis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64745"/>
            <a:ext cx="2743200" cy="317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276600" y="1589566"/>
            <a:ext cx="5454501" cy="4963633"/>
          </a:xfrm>
        </p:spPr>
        <p:txBody>
          <a:bodyPr>
            <a:normAutofit/>
          </a:bodyPr>
          <a:lstStyle/>
          <a:p>
            <a:pPr marL="320040" lvl="1" indent="0" algn="just">
              <a:buFont typeface="Wingdings" pitchFamily="2" charset="2"/>
              <a:buChar char="ü"/>
            </a:pPr>
            <a:r>
              <a:rPr lang="es-ES" sz="2800" dirty="0" err="1">
                <a:latin typeface="Power Geez Unicode1" pitchFamily="2" charset="0"/>
              </a:rPr>
              <a:t>ከሙስና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ወንጀል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 smtClean="0">
                <a:latin typeface="Power Geez Unicode1" pitchFamily="2" charset="0"/>
              </a:rPr>
              <a:t>አዋጅ</a:t>
            </a:r>
            <a:r>
              <a:rPr lang="es-ES" sz="2800" dirty="0" smtClean="0">
                <a:latin typeface="Power Geez Unicode1" pitchFamily="2" charset="0"/>
              </a:rPr>
              <a:t>፣</a:t>
            </a:r>
            <a:endParaRPr lang="es-ES" sz="2800" dirty="0">
              <a:latin typeface="Power Geez Unicode1" pitchFamily="2" charset="0"/>
            </a:endParaRPr>
          </a:p>
          <a:p>
            <a:pPr marL="320040" lvl="1" indent="0" algn="just">
              <a:buFont typeface="Wingdings" pitchFamily="2" charset="2"/>
              <a:buChar char="ü"/>
            </a:pPr>
            <a:r>
              <a:rPr lang="es-ES" sz="2800" dirty="0" err="1">
                <a:latin typeface="Power Geez Unicode1" pitchFamily="2" charset="0"/>
              </a:rPr>
              <a:t>ከኮሚሽኑ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የማ</a:t>
            </a:r>
            <a:r>
              <a:rPr lang="en-US" sz="2800" dirty="0" err="1"/>
              <a:t>ቋቋ</a:t>
            </a:r>
            <a:r>
              <a:rPr lang="es-ES" sz="2800" dirty="0" err="1">
                <a:latin typeface="Power Geez Unicode1" pitchFamily="2" charset="0"/>
              </a:rPr>
              <a:t>ሚያ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አዋጅ</a:t>
            </a:r>
            <a:r>
              <a:rPr lang="es-ES" sz="2800" dirty="0">
                <a:latin typeface="Power Geez Unicode1" pitchFamily="2" charset="0"/>
              </a:rPr>
              <a:t>፣</a:t>
            </a:r>
          </a:p>
          <a:p>
            <a:pPr marL="320040" lvl="1" indent="0" algn="just">
              <a:buFont typeface="Wingdings" pitchFamily="2" charset="2"/>
              <a:buChar char="ü"/>
            </a:pPr>
            <a:r>
              <a:rPr lang="es-ES" sz="2800" dirty="0" err="1">
                <a:latin typeface="Power Geez Unicode1" pitchFamily="2" charset="0"/>
              </a:rPr>
              <a:t>ከሥነምግባር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መከታተያ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ክፍል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አሠራርና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አደረጃጀት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መመሪያ</a:t>
            </a:r>
            <a:r>
              <a:rPr lang="es-ES" sz="2800" dirty="0">
                <a:latin typeface="Power Geez Unicode1" pitchFamily="2" charset="0"/>
              </a:rPr>
              <a:t>፣</a:t>
            </a:r>
          </a:p>
          <a:p>
            <a:pPr marL="320040" lvl="1" indent="0" algn="just">
              <a:buFont typeface="Wingdings" pitchFamily="2" charset="2"/>
              <a:buChar char="ü"/>
            </a:pPr>
            <a:r>
              <a:rPr lang="es-ES" sz="2800" dirty="0" err="1">
                <a:latin typeface="Power Geez Unicode1" pitchFamily="2" charset="0"/>
              </a:rPr>
              <a:t>ከሙስና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መገለጫዎች</a:t>
            </a:r>
            <a:r>
              <a:rPr lang="es-ES" sz="2800" dirty="0">
                <a:latin typeface="Power Geez Unicode1" pitchFamily="2" charset="0"/>
              </a:rPr>
              <a:t>፣</a:t>
            </a:r>
          </a:p>
          <a:p>
            <a:pPr marL="320040" lvl="1" indent="0" algn="just">
              <a:buFont typeface="Wingdings" pitchFamily="2" charset="2"/>
              <a:buChar char="ü"/>
            </a:pPr>
            <a:r>
              <a:rPr lang="es-ES" sz="2800" dirty="0" err="1">
                <a:latin typeface="Power Geez Unicode1" pitchFamily="2" charset="0"/>
              </a:rPr>
              <a:t>ከሙስና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መንስኤዎች</a:t>
            </a:r>
            <a:endParaRPr lang="es-ES" sz="2800" dirty="0">
              <a:latin typeface="Power Geez Unicode1" pitchFamily="2" charset="0"/>
            </a:endParaRPr>
          </a:p>
          <a:p>
            <a:pPr marL="320040" lvl="1" indent="0" algn="just">
              <a:buFont typeface="Wingdings" pitchFamily="2" charset="2"/>
              <a:buChar char="ü"/>
            </a:pPr>
            <a:r>
              <a:rPr lang="es-ES" sz="2800" dirty="0" err="1">
                <a:latin typeface="Power Geez Unicode1" pitchFamily="2" charset="0"/>
              </a:rPr>
              <a:t>ሙስና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ከሚያስከትለው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ጉዳት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እና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ጋር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አገናዝቦ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ማየት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ተገቢ</a:t>
            </a:r>
            <a:r>
              <a:rPr lang="es-ES" sz="2800" dirty="0">
                <a:latin typeface="Power Geez Unicode1" pitchFamily="2" charset="0"/>
              </a:rPr>
              <a:t> </a:t>
            </a:r>
            <a:r>
              <a:rPr lang="es-ES" sz="2800" dirty="0" err="1">
                <a:latin typeface="Power Geez Unicode1" pitchFamily="2" charset="0"/>
              </a:rPr>
              <a:t>ይሆናል</a:t>
            </a:r>
            <a:r>
              <a:rPr lang="es-ES" sz="2800" dirty="0">
                <a:latin typeface="Power Geez Unicode1" pitchFamily="2" charset="0"/>
              </a:rPr>
              <a:t>፣</a:t>
            </a: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latin typeface="Power Geez Unicode1" pitchFamily="2" charset="0"/>
              </a:rPr>
              <a:t/>
            </a:r>
            <a:br>
              <a:rPr lang="es-ES" sz="3200" dirty="0">
                <a:latin typeface="Power Geez Unicode1" pitchFamily="2" charset="0"/>
              </a:rPr>
            </a:br>
            <a:r>
              <a:rPr lang="es-ES" sz="3200" dirty="0" err="1">
                <a:latin typeface="Power Geez Unicode1" pitchFamily="2" charset="0"/>
              </a:rPr>
              <a:t>የመፍትሄ</a:t>
            </a:r>
            <a:r>
              <a:rPr lang="es-ES" sz="3200" dirty="0">
                <a:latin typeface="Power Geez Unicode1" pitchFamily="2" charset="0"/>
              </a:rPr>
              <a:t>/</a:t>
            </a:r>
            <a:r>
              <a:rPr lang="es-ES" sz="3200" dirty="0" err="1">
                <a:latin typeface="Power Geez Unicode1" pitchFamily="2" charset="0"/>
              </a:rPr>
              <a:t>የማሻሻያ</a:t>
            </a:r>
            <a:r>
              <a:rPr lang="es-ES" sz="3200" dirty="0">
                <a:latin typeface="Power Geez Unicode1" pitchFamily="2" charset="0"/>
              </a:rPr>
              <a:t> </a:t>
            </a:r>
            <a:r>
              <a:rPr lang="es-ES" sz="3200" dirty="0" err="1">
                <a:latin typeface="Power Geez Unicode1" pitchFamily="2" charset="0"/>
              </a:rPr>
              <a:t>ሀሳቦችን</a:t>
            </a:r>
            <a:r>
              <a:rPr lang="es-ES" sz="3200" dirty="0">
                <a:latin typeface="Power Geez Unicode1" pitchFamily="2" charset="0"/>
              </a:rPr>
              <a:t> </a:t>
            </a:r>
            <a:r>
              <a:rPr lang="es-ES" sz="3200" dirty="0" err="1">
                <a:latin typeface="Power Geez Unicode1" pitchFamily="2" charset="0"/>
              </a:rPr>
              <a:t>ለመጠቆም</a:t>
            </a:r>
            <a:endParaRPr lang="en-US" sz="3200" b="1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የrecomendation ምስል ውጤት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05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667000" y="1676400"/>
            <a:ext cx="6216501" cy="48006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err="1">
                <a:latin typeface="Power Geez Unicode1" pitchFamily="2" charset="0"/>
              </a:rPr>
              <a:t>የሚቀርቡ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የመፍትሄ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ሃሳቦች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ከአንድ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በላይ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የሚቀርቡ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የመፍትሄ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አማራጮች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ሆነው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በቅንጅት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ወይም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የተሻለውን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በመምረጥ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የሚተገበሩ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ይሆናሉ</a:t>
            </a:r>
            <a:r>
              <a:rPr lang="en-US" sz="2800" dirty="0">
                <a:latin typeface="Power Geez Unicode1" pitchFamily="2" charset="0"/>
              </a:rPr>
              <a:t>፡፡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err="1">
                <a:latin typeface="Power Geez Unicode1" pitchFamily="2" charset="0"/>
              </a:rPr>
              <a:t>ችግሩን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መቅረፍ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የሚያስችሉ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መሆናቸው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ü"/>
            </a:pPr>
            <a:r>
              <a:rPr lang="am-ET" sz="2800" dirty="0">
                <a:latin typeface="Power Geez Unicode1" pitchFamily="2" charset="0"/>
              </a:rPr>
              <a:t>በተቋሙ </a:t>
            </a:r>
            <a:r>
              <a:rPr lang="en-US" sz="2800" dirty="0">
                <a:latin typeface="Power Geez Unicode1" pitchFamily="2" charset="0"/>
              </a:rPr>
              <a:t>ሥ</a:t>
            </a:r>
            <a:r>
              <a:rPr lang="am-ET" sz="2800" dirty="0">
                <a:latin typeface="Power Geez Unicode1" pitchFamily="2" charset="0"/>
              </a:rPr>
              <a:t>ልጣንና ተግባር መሠረት ሊተገበሩ የሚችሉ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err="1">
                <a:latin typeface="Power Geez Unicode1" pitchFamily="2" charset="0"/>
              </a:rPr>
              <a:t>ግልጽ፣አጭርና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በቀላሉ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የሚገቡ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err="1">
                <a:latin typeface="Power Geez Unicode1" pitchFamily="2" charset="0"/>
              </a:rPr>
              <a:t>የጉዳቱን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ተጽእኖ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ማቃለል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ማስቻላቸው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err="1">
                <a:latin typeface="Power Geez Unicode1" pitchFamily="2" charset="0"/>
              </a:rPr>
              <a:t>አሉታዊ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ጎናቸው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እንዳያመዝኑ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በጥንቃቄ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ማየት</a:t>
            </a:r>
            <a:r>
              <a:rPr lang="en-US" sz="28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800" dirty="0" err="1">
                <a:latin typeface="Power Geez Unicode1" pitchFamily="2" charset="0"/>
              </a:rPr>
              <a:t>በ</a:t>
            </a:r>
            <a:r>
              <a:rPr lang="en-US" sz="2800" dirty="0" err="1" smtClean="0">
                <a:latin typeface="Power Geez Unicode1" pitchFamily="2" charset="0"/>
              </a:rPr>
              <a:t>ተጠኚው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አካል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አቅም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የሚተገበር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ሊሆን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ይገባል</a:t>
            </a:r>
            <a:r>
              <a:rPr lang="en-US" sz="2800" dirty="0" smtClean="0">
                <a:latin typeface="Power Geez Unicode1" pitchFamily="2" charset="0"/>
              </a:rPr>
              <a:t>፣</a:t>
            </a:r>
            <a:endParaRPr lang="en-US" sz="28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1400" dirty="0">
              <a:latin typeface="Ge'ez-1" pitchFamily="34" charset="0"/>
            </a:endParaRPr>
          </a:p>
          <a:p>
            <a:pPr algn="just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3200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Power Geez Unicode1" pitchFamily="2" charset="0"/>
              </a:rPr>
            </a:br>
            <a:endParaRPr lang="en-US" sz="32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en-US" dirty="0">
                <a:latin typeface="Power Geez Unicode1" pitchFamily="2" charset="0"/>
              </a:rPr>
              <a:t>1. </a:t>
            </a:r>
            <a:r>
              <a:rPr lang="en-US" dirty="0" err="1">
                <a:latin typeface="Power Geez Unicode1" pitchFamily="2" charset="0"/>
              </a:rPr>
              <a:t>የጥናቱ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ርእስ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2.ጥናቱ </a:t>
            </a:r>
            <a:r>
              <a:rPr lang="en-US" dirty="0" err="1">
                <a:latin typeface="Power Geez Unicode1" pitchFamily="2" charset="0"/>
              </a:rPr>
              <a:t>የሚመለከተው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የሥራ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ክፍል</a:t>
            </a:r>
            <a:endParaRPr lang="en-US" dirty="0" smtClean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4. </a:t>
            </a:r>
            <a:r>
              <a:rPr lang="en-US" dirty="0" err="1" smtClean="0">
                <a:latin typeface="Power Geez Unicode1" pitchFamily="2" charset="0"/>
              </a:rPr>
              <a:t>አጥኚ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ባለሙያ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4. </a:t>
            </a:r>
            <a:r>
              <a:rPr lang="en-US" dirty="0" err="1" smtClean="0">
                <a:latin typeface="Power Geez Unicode1" pitchFamily="2" charset="0"/>
              </a:rPr>
              <a:t>መግቢያ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>
                <a:latin typeface="Power Geez Unicode1" pitchFamily="2" charset="0"/>
              </a:rPr>
              <a:t>5</a:t>
            </a:r>
            <a:r>
              <a:rPr lang="en-US" dirty="0" smtClean="0">
                <a:latin typeface="Power Geez Unicode1" pitchFamily="2" charset="0"/>
              </a:rPr>
              <a:t>. </a:t>
            </a:r>
            <a:r>
              <a:rPr lang="en-US" dirty="0" err="1">
                <a:latin typeface="Power Geez Unicode1" pitchFamily="2" charset="0"/>
              </a:rPr>
              <a:t>የጥናት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ዓላማ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>
                <a:latin typeface="Power Geez Unicode1" pitchFamily="2" charset="0"/>
              </a:rPr>
              <a:t>6</a:t>
            </a:r>
            <a:r>
              <a:rPr lang="en-US" dirty="0" smtClean="0">
                <a:latin typeface="Power Geez Unicode1" pitchFamily="2" charset="0"/>
              </a:rPr>
              <a:t>. </a:t>
            </a:r>
            <a:r>
              <a:rPr lang="en-US" dirty="0" err="1">
                <a:latin typeface="Power Geez Unicode1" pitchFamily="2" charset="0"/>
              </a:rPr>
              <a:t>የጥናቱ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አስፈላጊነት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>
                <a:latin typeface="Power Geez Unicode1" pitchFamily="2" charset="0"/>
              </a:rPr>
              <a:t>7</a:t>
            </a:r>
            <a:r>
              <a:rPr lang="en-US" dirty="0" smtClean="0">
                <a:latin typeface="Power Geez Unicode1" pitchFamily="2" charset="0"/>
              </a:rPr>
              <a:t>. </a:t>
            </a:r>
            <a:r>
              <a:rPr lang="en-US" dirty="0" err="1">
                <a:latin typeface="Power Geez Unicode1" pitchFamily="2" charset="0"/>
              </a:rPr>
              <a:t>የጥናቱ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ወሰን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>
                <a:latin typeface="Power Geez Unicode1" pitchFamily="2" charset="0"/>
              </a:rPr>
              <a:t>8</a:t>
            </a:r>
            <a:r>
              <a:rPr lang="en-US" dirty="0" smtClean="0">
                <a:latin typeface="Power Geez Unicode1" pitchFamily="2" charset="0"/>
              </a:rPr>
              <a:t>.ጥናቱን </a:t>
            </a:r>
            <a:r>
              <a:rPr lang="en-US" dirty="0" err="1">
                <a:latin typeface="Power Geez Unicode1" pitchFamily="2" charset="0"/>
              </a:rPr>
              <a:t>ለማከናወን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የመረጃ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ምንጭ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9. </a:t>
            </a:r>
            <a:r>
              <a:rPr lang="en-US" dirty="0" err="1">
                <a:latin typeface="Power Geez Unicode1" pitchFamily="2" charset="0"/>
              </a:rPr>
              <a:t>በትንተናው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የተለዩት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ችግሮች</a:t>
            </a:r>
            <a:r>
              <a:rPr lang="en-US" dirty="0">
                <a:latin typeface="Power Geez Unicode1" pitchFamily="2" charset="0"/>
              </a:rPr>
              <a:t> </a:t>
            </a: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10. </a:t>
            </a:r>
            <a:r>
              <a:rPr lang="en-US" dirty="0" err="1">
                <a:latin typeface="Power Geez Unicode1" pitchFamily="2" charset="0"/>
              </a:rPr>
              <a:t>የአሠራር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ሥርዓት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ችግሩን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ለመፍታት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የሚቀርቡ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አማራጭ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የመፍትሄ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ሃሳቦች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11. </a:t>
            </a:r>
            <a:r>
              <a:rPr lang="en-US" dirty="0" err="1">
                <a:latin typeface="Power Geez Unicode1" pitchFamily="2" charset="0"/>
              </a:rPr>
              <a:t>የሚጠበቅ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ውጤት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12. </a:t>
            </a:r>
            <a:r>
              <a:rPr lang="en-US" dirty="0" err="1">
                <a:latin typeface="Power Geez Unicode1" pitchFamily="2" charset="0"/>
              </a:rPr>
              <a:t>ማጠቃለያ</a:t>
            </a:r>
            <a:endParaRPr lang="en-US" dirty="0">
              <a:latin typeface="Power Geez Unicode1" pitchFamily="2" charset="0"/>
            </a:endParaRPr>
          </a:p>
          <a:p>
            <a:pPr lvl="0">
              <a:buNone/>
            </a:pPr>
            <a:r>
              <a:rPr lang="en-US" dirty="0" smtClean="0">
                <a:latin typeface="Power Geez Unicode1" pitchFamily="2" charset="0"/>
              </a:rPr>
              <a:t>13. </a:t>
            </a:r>
            <a:r>
              <a:rPr lang="en-US" dirty="0" err="1">
                <a:latin typeface="Power Geez Unicode1" pitchFamily="2" charset="0"/>
              </a:rPr>
              <a:t>በመረጃ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ምንጭነት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ጥቅም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ላይ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የዋሉ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ሰነዶች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አባሪነት</a:t>
            </a:r>
            <a:endParaRPr lang="en-US" dirty="0">
              <a:latin typeface="Power Geez Unicode1" pitchFamily="2" charset="0"/>
            </a:endParaRP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rgbClr val="002060"/>
                </a:solidFill>
                <a:latin typeface="Ge'ez-1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Ge'ez-1" pitchFamily="34" charset="0"/>
              </a:rPr>
              <a:t>]</a:t>
            </a:r>
            <a:r>
              <a:rPr lang="en-US" sz="2600" b="1" dirty="0" err="1">
                <a:solidFill>
                  <a:srgbClr val="002060"/>
                </a:solidFill>
                <a:latin typeface="Ge'ez-1" pitchFamily="34" charset="0"/>
              </a:rPr>
              <a:t>þ`ƒ</a:t>
            </a:r>
            <a:r>
              <a:rPr lang="en-US" sz="2600" b="1" dirty="0">
                <a:solidFill>
                  <a:srgbClr val="002060"/>
                </a:solidFill>
                <a:latin typeface="Ge'ez-1" pitchFamily="34" charset="0"/>
              </a:rPr>
              <a:t> T²ÒËƒ</a:t>
            </a:r>
            <a:br>
              <a:rPr lang="en-US" sz="2600" b="1" dirty="0">
                <a:solidFill>
                  <a:srgbClr val="002060"/>
                </a:solidFill>
                <a:latin typeface="Ge'ez-1" pitchFamily="34" charset="0"/>
              </a:rPr>
            </a:br>
            <a:r>
              <a:rPr lang="en-US" sz="2600" b="1" dirty="0" err="1">
                <a:solidFill>
                  <a:srgbClr val="0070C0"/>
                </a:solidFill>
                <a:latin typeface="Power Geez Unicode1" panose="00000400000000000000" pitchFamily="2" charset="0"/>
              </a:rPr>
              <a:t>የሪፖርቱ</a:t>
            </a:r>
            <a:r>
              <a:rPr lang="en-US" sz="2600" b="1" dirty="0">
                <a:solidFill>
                  <a:srgbClr val="0070C0"/>
                </a:solidFill>
                <a:latin typeface="Power Geez Unicode1" panose="00000400000000000000" pitchFamily="2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Ge'ez-1" pitchFamily="34" charset="0"/>
              </a:rPr>
              <a:t>Ã²ƒ ¾T&gt;Ÿ}K&lt;ƒ” ’</a:t>
            </a:r>
            <a:r>
              <a:rPr lang="en-US" sz="2600" b="1" dirty="0" err="1">
                <a:solidFill>
                  <a:srgbClr val="0070C0"/>
                </a:solidFill>
                <a:latin typeface="Ge'ez-1" pitchFamily="34" charset="0"/>
              </a:rPr>
              <a:t>Øx</a:t>
            </a:r>
            <a:r>
              <a:rPr lang="en-US" sz="2600" b="1" dirty="0">
                <a:solidFill>
                  <a:srgbClr val="0070C0"/>
                </a:solidFill>
                <a:latin typeface="Ge'ez-1" pitchFamily="34" charset="0"/>
              </a:rPr>
              <a:t>‹ </a:t>
            </a:r>
            <a:r>
              <a:rPr lang="en-US" sz="2600" b="1" dirty="0" err="1">
                <a:solidFill>
                  <a:srgbClr val="0070C0"/>
                </a:solidFill>
                <a:latin typeface="Power Geez Unicode1" panose="00000400000000000000" pitchFamily="2" charset="0"/>
              </a:rPr>
              <a:t>ያካትታል</a:t>
            </a:r>
            <a:r>
              <a:rPr lang="en-US" sz="2600" b="1" dirty="0">
                <a:solidFill>
                  <a:srgbClr val="002060"/>
                </a:solidFill>
                <a:latin typeface="Ge'ez-1" pitchFamily="34" charset="0"/>
              </a:rPr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" name="Picture 8" descr="C:\Documents and Settings\user\Desktop\logo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f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219200" cy="12954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589566"/>
            <a:ext cx="6477000" cy="48874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>
                <a:latin typeface="Power Geez Unicode1" pitchFamily="2" charset="0"/>
              </a:rPr>
              <a:t>የሥነምግባርና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ፀረ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ሙስና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ኮሚሽን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በአዋጅ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ከተሰጡት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ሥልጣንና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ተግባራት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አንዱ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በመንግሥት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ተቋማትና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በህዝባዊ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ድርጅቶች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ውስጥ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ለሙስናና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ለብልሹ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አሰራር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የተጋለጡ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ወይም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ሊጋለጡ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የሚችሉ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አሰራሮችን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በማጥናት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የማሻሻያ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ሀሳብ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ማቅረብና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ማስተግበር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ነው</a:t>
            </a:r>
            <a:r>
              <a:rPr lang="en-US" sz="2800" dirty="0">
                <a:latin typeface="Power Geez Unicode1" pitchFamily="2" charset="0"/>
              </a:rPr>
              <a:t>፡፡ </a:t>
            </a:r>
          </a:p>
          <a:p>
            <a:pPr algn="just">
              <a:buNone/>
            </a:pPr>
            <a:endParaRPr lang="en-US" sz="2800" dirty="0">
              <a:latin typeface="Power Geez Unicode1" pitchFamily="2" charset="0"/>
            </a:endParaRPr>
          </a:p>
          <a:p>
            <a:pPr algn="just"/>
            <a:r>
              <a:rPr lang="en-US" sz="2800" dirty="0" err="1" smtClean="0">
                <a:latin typeface="Power Geez Unicode1" pitchFamily="2" charset="0"/>
              </a:rPr>
              <a:t>በኮሚሽኑ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</a:t>
            </a:r>
            <a:r>
              <a:rPr lang="en-US" sz="2800" dirty="0" err="1" smtClean="0">
                <a:latin typeface="Power Geez Unicode1" pitchFamily="2" charset="0"/>
              </a:rPr>
              <a:t>ተደረጉ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የሙስና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መከላከል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ሥራዎች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በርካታ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ውጤቶች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የተገኙ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ቢሆንም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በየተቋማቱ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የሚታዩ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ሙስናና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ብልሹ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አሰራሮች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Power Geez Unicode1" pitchFamily="2" charset="0"/>
              </a:rPr>
              <a:t>አሁንም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በርካታ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ናቸው</a:t>
            </a:r>
            <a:r>
              <a:rPr lang="en-US" sz="2800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dirty="0">
              <a:latin typeface="Power Geez Unicode1" pitchFamily="2" charset="0"/>
            </a:endParaRPr>
          </a:p>
          <a:p>
            <a:endParaRPr lang="en-US" dirty="0"/>
          </a:p>
        </p:txBody>
      </p:sp>
      <p:pic>
        <p:nvPicPr>
          <p:cNvPr id="1027" name="Picture 3" descr="C:\Users\DELL\Desktop\eeeeeeeeeeee\images_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81800" y="3962400"/>
            <a:ext cx="2362200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መግቢያ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589567"/>
            <a:ext cx="6324600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Power Geez Unicode1" pitchFamily="2" charset="0"/>
              </a:rPr>
              <a:t>በሙስናና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ብልሹ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አሠራር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ላይ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ጥናቶች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የሚካሄዱበት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ዋነኛ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የጥናት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አላማ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የችግሮችን</a:t>
            </a:r>
            <a:r>
              <a:rPr lang="en-US" dirty="0">
                <a:latin typeface="Power Geez Unicode1" pitchFamily="2" charset="0"/>
              </a:rPr>
              <a:t>/</a:t>
            </a:r>
            <a:r>
              <a:rPr lang="en-US" dirty="0" err="1">
                <a:latin typeface="Power Geez Unicode1" pitchFamily="2" charset="0"/>
              </a:rPr>
              <a:t>ሥጋቶችን</a:t>
            </a:r>
            <a:r>
              <a:rPr lang="en-US" dirty="0">
                <a:latin typeface="Power Geez Unicode1" pitchFamily="2" charset="0"/>
              </a:rPr>
              <a:t> /</a:t>
            </a:r>
            <a:r>
              <a:rPr lang="en-US" dirty="0" err="1">
                <a:latin typeface="Power Geez Unicode1" pitchFamily="2" charset="0"/>
              </a:rPr>
              <a:t>ሊፈቱ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የሚችሉ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የመፍትሄ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ሃሳቦችን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በማፍለቅና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ተግባራዊ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በማድረግ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ችግሮችን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ለመቅረፍ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dirty="0" err="1">
                <a:solidFill>
                  <a:srgbClr val="FF66FF"/>
                </a:solidFill>
                <a:latin typeface="Power Geez Unicode1" pitchFamily="2" charset="0"/>
              </a:rPr>
              <a:t>ነው</a:t>
            </a:r>
            <a:r>
              <a:rPr lang="en-US" dirty="0">
                <a:solidFill>
                  <a:srgbClr val="FF66FF"/>
                </a:solidFill>
                <a:latin typeface="Power Geez Unicode1" pitchFamily="2" charset="0"/>
              </a:rPr>
              <a:t>፡፡ </a:t>
            </a:r>
          </a:p>
          <a:p>
            <a:pPr algn="just"/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በጥናት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ግኝትና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የማሻሻያ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ለተጠኚ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አካል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ግንዛቤ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መፍጠር</a:t>
            </a:r>
            <a:r>
              <a:rPr lang="en-US" dirty="0" smtClean="0">
                <a:latin typeface="Power Geez Unicode1" pitchFamily="2" charset="0"/>
              </a:rPr>
              <a:t>፣</a:t>
            </a:r>
            <a:endParaRPr lang="en-US" dirty="0">
              <a:latin typeface="Power Geez Unicode1" pitchFamily="2" charset="0"/>
            </a:endParaRPr>
          </a:p>
          <a:p>
            <a:pPr algn="just"/>
            <a:r>
              <a:rPr lang="en-US" dirty="0" err="1" smtClean="0">
                <a:latin typeface="Power Geez Unicode1" pitchFamily="2" charset="0"/>
              </a:rPr>
              <a:t>ጥናቱ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በተጠኝው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ተገቢው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የትግበራ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መርሃ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ግብር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ተዘጋጅቶለት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 smtClean="0">
                <a:latin typeface="Power Geez Unicode1" pitchFamily="2" charset="0"/>
              </a:rPr>
              <a:t>ተግባራዊ</a:t>
            </a:r>
            <a:r>
              <a:rPr lang="en-US" dirty="0" smtClean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መደረግ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ሲኖርበት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በአጥኚው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በኩልም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ተገቢው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ክትትልና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ድጋፍ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ሊደረግበት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የሚገባ</a:t>
            </a:r>
            <a:r>
              <a:rPr lang="en-US" dirty="0">
                <a:latin typeface="Power Geez Unicode1" pitchFamily="2" charset="0"/>
              </a:rPr>
              <a:t> </a:t>
            </a:r>
            <a:r>
              <a:rPr lang="en-US" dirty="0" err="1">
                <a:latin typeface="Power Geez Unicode1" pitchFamily="2" charset="0"/>
              </a:rPr>
              <a:t>ይሆናል</a:t>
            </a:r>
            <a:r>
              <a:rPr lang="en-US" dirty="0"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pic>
        <p:nvPicPr>
          <p:cNvPr id="15" name="Content Placeholder 14" descr="የfollow up ምስል ውጤት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81800" y="3086671"/>
            <a:ext cx="2209800" cy="182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ower Geez Unicode1" pitchFamily="2" charset="0"/>
              </a:rPr>
              <a:t>3.3 </a:t>
            </a:r>
            <a:r>
              <a:rPr lang="en-US" altLang="en-US" sz="3200" b="1" dirty="0" err="1">
                <a:solidFill>
                  <a:srgbClr val="FF0000"/>
                </a:solidFill>
                <a:latin typeface="Power Geez Unicode1" pitchFamily="2" charset="0"/>
              </a:rPr>
              <a:t>የትግበራ</a:t>
            </a:r>
            <a:r>
              <a:rPr lang="en-US" altLang="en-US" sz="3200" b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Power Geez Unicode1" pitchFamily="2" charset="0"/>
              </a:rPr>
              <a:t>ምዕራፍ</a:t>
            </a:r>
            <a:r>
              <a:rPr lang="en-US" altLang="en-US" sz="3200" b="1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6324600" cy="4887433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5500" dirty="0" err="1">
                <a:latin typeface="Power Geez Unicode1" pitchFamily="2" charset="0"/>
              </a:rPr>
              <a:t>ጥናቱ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ተግባራዊ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ስለመሆኑ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ክትትል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ሲደረግ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የሚከተሉትን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ጉዳዮች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ማረጋገጥ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ያስፈልጋል</a:t>
            </a:r>
            <a:r>
              <a:rPr lang="en-US" sz="5500" dirty="0">
                <a:latin typeface="Power Geez Unicode1" pitchFamily="2" charset="0"/>
              </a:rPr>
              <a:t>፡፡</a:t>
            </a:r>
          </a:p>
          <a:p>
            <a:pPr algn="just">
              <a:buNone/>
            </a:pPr>
            <a:endParaRPr lang="en-US" sz="55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5500" dirty="0">
                <a:latin typeface="Power Geez Unicode1" pitchFamily="2" charset="0"/>
              </a:rPr>
              <a:t>ሀ. </a:t>
            </a:r>
            <a:r>
              <a:rPr lang="en-US" sz="5500" dirty="0" err="1">
                <a:latin typeface="Power Geez Unicode1" pitchFamily="2" charset="0"/>
              </a:rPr>
              <a:t>የቀረበው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የመፍትሄ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ሃሳብ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ሙሉ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በሙሉ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የተተገበረ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ወይም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በከፊል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የተተገበረ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ወይም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ጨርሶ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ያልተተገበረ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መሆኑን</a:t>
            </a:r>
            <a:r>
              <a:rPr lang="en-US" sz="5500" dirty="0">
                <a:latin typeface="Power Geez Unicode1" pitchFamily="2" charset="0"/>
              </a:rPr>
              <a:t>፣</a:t>
            </a:r>
          </a:p>
          <a:p>
            <a:pPr lvl="1" algn="just">
              <a:buNone/>
            </a:pPr>
            <a:endParaRPr lang="en-US" sz="55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5500" dirty="0">
                <a:latin typeface="Power Geez Unicode1" pitchFamily="2" charset="0"/>
              </a:rPr>
              <a:t>ለ. </a:t>
            </a:r>
            <a:r>
              <a:rPr lang="en-US" sz="5500" dirty="0" err="1">
                <a:latin typeface="Power Geez Unicode1" pitchFamily="2" charset="0"/>
              </a:rPr>
              <a:t>ተተግብሮ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ከሆነ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በመተግበሩ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ያመጣውን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አዎንታዊ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ወይም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አሉታዊ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ውጤት</a:t>
            </a:r>
            <a:r>
              <a:rPr lang="en-US" sz="5500" dirty="0">
                <a:latin typeface="Power Geez Unicode1" pitchFamily="2" charset="0"/>
              </a:rPr>
              <a:t>፣</a:t>
            </a:r>
          </a:p>
          <a:p>
            <a:pPr lvl="1" algn="just">
              <a:buNone/>
            </a:pPr>
            <a:endParaRPr lang="en-US" sz="55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5500" dirty="0">
                <a:latin typeface="Power Geez Unicode1" pitchFamily="2" charset="0"/>
              </a:rPr>
              <a:t>ሐ. </a:t>
            </a:r>
            <a:r>
              <a:rPr lang="en-US" sz="5500" dirty="0" err="1">
                <a:latin typeface="Power Geez Unicode1" pitchFamily="2" charset="0"/>
              </a:rPr>
              <a:t>ያልተተገበረውን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በሚመለከት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በተጠኚው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ተቋም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በኩል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የሚቀርበው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ምክንያት</a:t>
            </a:r>
            <a:r>
              <a:rPr lang="en-US" sz="5500" dirty="0">
                <a:latin typeface="Power Geez Unicode1" pitchFamily="2" charset="0"/>
              </a:rPr>
              <a:t>፣</a:t>
            </a:r>
          </a:p>
          <a:p>
            <a:pPr lvl="1" algn="just">
              <a:buNone/>
            </a:pPr>
            <a:endParaRPr lang="en-US" sz="55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5500" dirty="0">
                <a:latin typeface="Power Geez Unicode1" pitchFamily="2" charset="0"/>
              </a:rPr>
              <a:t>መ. </a:t>
            </a:r>
            <a:r>
              <a:rPr lang="en-US" sz="5500" dirty="0" err="1">
                <a:latin typeface="Power Geez Unicode1" pitchFamily="2" charset="0"/>
              </a:rPr>
              <a:t>ያልተተገበረውን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በሚመለከት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ተጠኝው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ወደፊት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ምን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ለማድረግ</a:t>
            </a:r>
            <a:r>
              <a:rPr lang="en-US" sz="5500" dirty="0">
                <a:latin typeface="Power Geez Unicode1" pitchFamily="2" charset="0"/>
              </a:rPr>
              <a:t> </a:t>
            </a:r>
            <a:r>
              <a:rPr lang="en-US" sz="5500" dirty="0" err="1">
                <a:latin typeface="Power Geez Unicode1" pitchFamily="2" charset="0"/>
              </a:rPr>
              <a:t>እንዳቀደ</a:t>
            </a:r>
            <a:endParaRPr lang="en-US" sz="5500" dirty="0">
              <a:latin typeface="Power Geez Unicode1" pitchFamily="2" charset="0"/>
            </a:endParaRPr>
          </a:p>
          <a:p>
            <a:endParaRPr lang="en-US" dirty="0"/>
          </a:p>
        </p:txBody>
      </p:sp>
      <p:pic>
        <p:nvPicPr>
          <p:cNvPr id="4098" name="Picture 2" descr="C:\Users\DELL\Downloads\imag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7010400" y="3368834"/>
            <a:ext cx="1981200" cy="126492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3200" b="1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en-US" sz="32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589567"/>
            <a:ext cx="6172200" cy="4572000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>
                <a:latin typeface="Power Geez Unicode1" pitchFamily="2" charset="0"/>
              </a:rPr>
              <a:t>የመፍትሄ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ሀሳቦቹ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ተግባራዊ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መሆን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አለመሆናቸውን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ለማረጋገጥ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ከተጠናው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ጉዳይ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ጋር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ተያይዞ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የተዘጋጁ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መመሪያዎች</a:t>
            </a:r>
            <a:r>
              <a:rPr lang="en-US" sz="2600" dirty="0">
                <a:latin typeface="Power Geez Unicode1" pitchFamily="2" charset="0"/>
              </a:rPr>
              <a:t>፣ </a:t>
            </a:r>
            <a:r>
              <a:rPr lang="en-US" sz="2600" dirty="0" err="1">
                <a:latin typeface="Power Geez Unicode1" pitchFamily="2" charset="0"/>
              </a:rPr>
              <a:t>ማንዋሎች</a:t>
            </a:r>
            <a:r>
              <a:rPr lang="en-US" sz="2600" dirty="0">
                <a:latin typeface="Power Geez Unicode1" pitchFamily="2" charset="0"/>
              </a:rPr>
              <a:t>፣ </a:t>
            </a:r>
            <a:r>
              <a:rPr lang="en-US" sz="2600" dirty="0" err="1">
                <a:latin typeface="Power Geez Unicode1" pitchFamily="2" charset="0"/>
              </a:rPr>
              <a:t>ሰርኩላሮች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መፈተሽ</a:t>
            </a:r>
            <a:r>
              <a:rPr lang="en-US" sz="2600" dirty="0">
                <a:latin typeface="Power Geez Unicode1" pitchFamily="2" charset="0"/>
              </a:rPr>
              <a:t>፤ </a:t>
            </a:r>
          </a:p>
          <a:p>
            <a:pPr algn="just"/>
            <a:endParaRPr lang="en-US" sz="2600" dirty="0">
              <a:latin typeface="Power Geez Unicode1" pitchFamily="2" charset="0"/>
            </a:endParaRPr>
          </a:p>
          <a:p>
            <a:pPr algn="just"/>
            <a:r>
              <a:rPr lang="en-US" sz="2600" dirty="0" err="1" smtClean="0">
                <a:latin typeface="Power Geez Unicode1" pitchFamily="2" charset="0"/>
              </a:rPr>
              <a:t>ቃለ</a:t>
            </a:r>
            <a:r>
              <a:rPr lang="en-US" sz="2600" dirty="0" smtClean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መጠይቅ</a:t>
            </a:r>
            <a:r>
              <a:rPr lang="en-US" sz="2600" dirty="0">
                <a:latin typeface="Power Geez Unicode1" pitchFamily="2" charset="0"/>
              </a:rPr>
              <a:t>፣ </a:t>
            </a:r>
            <a:r>
              <a:rPr lang="en-US" sz="2600" dirty="0" err="1">
                <a:latin typeface="Power Geez Unicode1" pitchFamily="2" charset="0"/>
              </a:rPr>
              <a:t>የጽሑፍ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መጠይቅ</a:t>
            </a:r>
            <a:r>
              <a:rPr lang="en-US" sz="2600" dirty="0">
                <a:latin typeface="Power Geez Unicode1" pitchFamily="2" charset="0"/>
              </a:rPr>
              <a:t>፣ </a:t>
            </a:r>
            <a:r>
              <a:rPr lang="en-US" sz="2600" dirty="0" err="1">
                <a:latin typeface="Power Geez Unicode1" pitchFamily="2" charset="0"/>
              </a:rPr>
              <a:t>ምልከታን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በመጠቀም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ግምገማ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ማድረግና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ሪፖርቱን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ለሚመለከተው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ኃላፊ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ማቅረብ</a:t>
            </a:r>
            <a:r>
              <a:rPr lang="en-US" sz="2600" dirty="0">
                <a:latin typeface="Power Geez Unicode1" pitchFamily="2" charset="0"/>
              </a:rPr>
              <a:t> </a:t>
            </a:r>
            <a:r>
              <a:rPr lang="en-US" sz="2600" dirty="0" err="1">
                <a:latin typeface="Power Geez Unicode1" pitchFamily="2" charset="0"/>
              </a:rPr>
              <a:t>ይጠይቃል</a:t>
            </a:r>
            <a:r>
              <a:rPr lang="en-US" sz="2600" dirty="0">
                <a:latin typeface="Power Geez Unicode1" pitchFamily="2" charset="0"/>
              </a:rPr>
              <a:t>፡፡</a:t>
            </a:r>
          </a:p>
        </p:txBody>
      </p:sp>
      <p:pic>
        <p:nvPicPr>
          <p:cNvPr id="6146" name="Picture 2" descr="C:\Users\DELL\Downloads\corr13_logo_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05600" y="2058194"/>
            <a:ext cx="2438400" cy="411400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sz="3200" b="1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en-US" sz="32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589567"/>
            <a:ext cx="6172200" cy="4572000"/>
          </a:xfrm>
        </p:spPr>
        <p:txBody>
          <a:bodyPr>
            <a:noAutofit/>
          </a:bodyPr>
          <a:lstStyle/>
          <a:p>
            <a:pPr algn="just"/>
            <a:r>
              <a:rPr lang="am-ET" sz="2400" dirty="0">
                <a:solidFill>
                  <a:srgbClr val="FF66FF"/>
                </a:solidFill>
                <a:latin typeface="Power Geez Unicode1" pitchFamily="2" charset="0"/>
              </a:rPr>
              <a:t>የአሠራር </a:t>
            </a:r>
            <a:r>
              <a:rPr lang="en-US" sz="2400" dirty="0">
                <a:solidFill>
                  <a:srgbClr val="FF66FF"/>
                </a:solidFill>
                <a:latin typeface="Power Geez Unicode1" pitchFamily="2" charset="0"/>
              </a:rPr>
              <a:t>ሥ</a:t>
            </a:r>
            <a:r>
              <a:rPr lang="am-ET" sz="2400" dirty="0">
                <a:solidFill>
                  <a:srgbClr val="FF66FF"/>
                </a:solidFill>
                <a:latin typeface="Power Geez Unicode1" pitchFamily="2" charset="0"/>
              </a:rPr>
              <a:t>ርዓት ጥናት </a:t>
            </a:r>
            <a:r>
              <a:rPr lang="am-ET" sz="2400" dirty="0">
                <a:latin typeface="Power Geez Unicode1" pitchFamily="2" charset="0"/>
              </a:rPr>
              <a:t>ሙስናና ብልሹ አሠራሮችን አስቀድሞ ለመከላከል፣ ሙስናና ብልሹ አሰራሮች የሚያደርሱትን ኪሣራ እንዲቀንስ ወይም እየተባባሰ እንዳይሄድ ለማድረግ የሚረዳ ስልት ነው፡፡</a:t>
            </a:r>
            <a:endParaRPr lang="en-US" sz="2400" dirty="0">
              <a:latin typeface="Power Geez Unicode1" pitchFamily="2" charset="0"/>
            </a:endParaRPr>
          </a:p>
          <a:p>
            <a:pPr algn="just">
              <a:buNone/>
            </a:pPr>
            <a:endParaRPr lang="am-ET" sz="2400" dirty="0">
              <a:latin typeface="Power Geez Unicode1" pitchFamily="2" charset="0"/>
            </a:endParaRPr>
          </a:p>
          <a:p>
            <a:pPr algn="just"/>
            <a:r>
              <a:rPr lang="am-ET" sz="2400" dirty="0">
                <a:latin typeface="Power Geez Unicode1" pitchFamily="2" charset="0"/>
              </a:rPr>
              <a:t>የአሠራር ሥርዓት ጥናት ዋነኛው </a:t>
            </a:r>
            <a:r>
              <a:rPr lang="en-US" sz="2400" dirty="0">
                <a:latin typeface="Power Geez Unicode1" pitchFamily="2" charset="0"/>
              </a:rPr>
              <a:t>ዓ</a:t>
            </a:r>
            <a:r>
              <a:rPr lang="am-ET" sz="2400" dirty="0">
                <a:latin typeface="Power Geez Unicode1" pitchFamily="2" charset="0"/>
              </a:rPr>
              <a:t>ላማ ለሙስናና ብልሹ አሠራሮች መከሰት ምክንያት የሚሆኑ የአሠራር ክፍተቶችን መለየት እና ችግሮቹ የሚፈቱበትን መንገድ መፈለግ ነው፡፡</a:t>
            </a:r>
          </a:p>
        </p:txBody>
      </p:sp>
      <p:pic>
        <p:nvPicPr>
          <p:cNvPr id="6146" name="Picture 2" descr="C:\Users\DELL\Downloads\corr13_logo_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77000" y="2058194"/>
            <a:ext cx="2514600" cy="4114006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am-ET" sz="3200" b="1" dirty="0">
                <a:solidFill>
                  <a:srgbClr val="FF0000"/>
                </a:solidFill>
                <a:latin typeface="Power Geez Unicode1" pitchFamily="2" charset="0"/>
              </a:rPr>
              <a:t>ማጠቃለያ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589566"/>
            <a:ext cx="6172200" cy="5039833"/>
          </a:xfrm>
        </p:spPr>
        <p:txBody>
          <a:bodyPr>
            <a:noAutofit/>
          </a:bodyPr>
          <a:lstStyle/>
          <a:p>
            <a:pPr algn="just"/>
            <a:r>
              <a:rPr lang="am-ET" sz="2000" dirty="0">
                <a:latin typeface="Power Geez Unicode1" pitchFamily="2" charset="0"/>
              </a:rPr>
              <a:t>የአሠራር </a:t>
            </a:r>
            <a:r>
              <a:rPr lang="en-US" sz="2000" dirty="0">
                <a:latin typeface="Power Geez Unicode1" pitchFamily="2" charset="0"/>
              </a:rPr>
              <a:t>ሥ</a:t>
            </a:r>
            <a:r>
              <a:rPr lang="am-ET" sz="2000" dirty="0">
                <a:latin typeface="Power Geez Unicode1" pitchFamily="2" charset="0"/>
              </a:rPr>
              <a:t>ርዓት ጥናት እንደሌሎች ጥናቶች ሁሉ </a:t>
            </a:r>
            <a:r>
              <a:rPr lang="am-ET" sz="2000" dirty="0">
                <a:solidFill>
                  <a:srgbClr val="FF66FF"/>
                </a:solidFill>
                <a:latin typeface="Power Geez Unicode1" pitchFamily="2" charset="0"/>
              </a:rPr>
              <a:t>የጥናትና ምርምር ሂደትና ዘዴዎችን</a:t>
            </a:r>
            <a:r>
              <a:rPr lang="en-US" sz="20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rgbClr val="FF66FF"/>
                </a:solidFill>
                <a:latin typeface="Power Geez Unicode1" pitchFamily="2" charset="0"/>
              </a:rPr>
              <a:t>የሚከተል</a:t>
            </a:r>
            <a:r>
              <a:rPr lang="en-US" sz="20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rgbClr val="FF66FF"/>
                </a:solidFill>
                <a:latin typeface="Power Geez Unicode1" pitchFamily="2" charset="0"/>
              </a:rPr>
              <a:t>ቢሆንም</a:t>
            </a:r>
            <a:r>
              <a:rPr lang="en-US" sz="20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rgbClr val="FF66FF"/>
                </a:solidFill>
                <a:latin typeface="Power Geez Unicode1" pitchFamily="2" charset="0"/>
              </a:rPr>
              <a:t>የተለየ</a:t>
            </a:r>
            <a:r>
              <a:rPr lang="en-US" sz="20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solidFill>
                  <a:srgbClr val="FF66FF"/>
                </a:solidFill>
                <a:latin typeface="Power Geez Unicode1" pitchFamily="2" charset="0"/>
              </a:rPr>
              <a:t>ባህርይ</a:t>
            </a:r>
            <a:r>
              <a:rPr lang="en-US" sz="20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000" dirty="0" err="1">
                <a:latin typeface="Power Geez Unicode1" pitchFamily="2" charset="0"/>
              </a:rPr>
              <a:t>እንዳለው</a:t>
            </a:r>
            <a:r>
              <a:rPr lang="en-US" sz="2000" dirty="0">
                <a:latin typeface="Power Geez Unicode1" pitchFamily="2" charset="0"/>
              </a:rPr>
              <a:t>፡፡</a:t>
            </a:r>
          </a:p>
          <a:p>
            <a:pPr algn="just"/>
            <a:r>
              <a:rPr lang="am-ET" sz="2000" dirty="0">
                <a:latin typeface="Power Geez Unicode1" pitchFamily="2" charset="0"/>
              </a:rPr>
              <a:t>የአሠራር ሥርዓት ጥናት ርዕሰ-ጉዳዮች ልየታን በተመለከተ</a:t>
            </a:r>
            <a:r>
              <a:rPr lang="en-US" sz="2000" dirty="0">
                <a:latin typeface="Power Geez Unicode1" pitchFamily="2" charset="0"/>
              </a:rPr>
              <a:t>፡- </a:t>
            </a:r>
            <a:endParaRPr lang="am-ET" sz="20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am-ET" sz="1900" dirty="0" smtClean="0">
                <a:latin typeface="Power Geez Unicode1" pitchFamily="2" charset="0"/>
              </a:rPr>
              <a:t>ከ</a:t>
            </a:r>
            <a:r>
              <a:rPr lang="en-US" sz="1900" dirty="0">
                <a:latin typeface="Power Geez Unicode1" pitchFamily="2" charset="0"/>
              </a:rPr>
              <a:t>ህ</a:t>
            </a:r>
            <a:r>
              <a:rPr lang="am-ET" sz="1900" dirty="0" smtClean="0">
                <a:latin typeface="Power Geez Unicode1" pitchFamily="2" charset="0"/>
              </a:rPr>
              <a:t>ብረተሰቡ </a:t>
            </a:r>
            <a:r>
              <a:rPr lang="am-ET" sz="1900" dirty="0">
                <a:latin typeface="Power Geez Unicode1" pitchFamily="2" charset="0"/>
              </a:rPr>
              <a:t>የሚቀርቡ ሙስና መከላከል ጥቆማዎች፣</a:t>
            </a:r>
            <a:endParaRPr lang="en-US" sz="19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am-ET" sz="1900" dirty="0">
                <a:latin typeface="Power Geez Unicode1" pitchFamily="2" charset="0"/>
              </a:rPr>
              <a:t>በተደጋጋሚ የሚቀርቡ የአስቸኳይ መከላከል ጉዳዮች፣</a:t>
            </a:r>
            <a:endParaRPr lang="en-US" sz="19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am-ET" sz="1900" dirty="0">
                <a:latin typeface="Power Geez Unicode1" pitchFamily="2" charset="0"/>
              </a:rPr>
              <a:t>የዳሰሣ ጥናት በማድረግ የሚለዩ ጉዳዮች፤</a:t>
            </a:r>
            <a:endParaRPr lang="en-US" sz="1900" dirty="0">
              <a:latin typeface="Power Geez Unicode1" pitchFamily="2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am-ET" sz="1900" dirty="0">
                <a:latin typeface="Power Geez Unicode1" pitchFamily="2" charset="0"/>
              </a:rPr>
              <a:t>ተቋማት ጥናት እንዲደረግ ከሚያቀርቡት ርዕሰ ጉዳዮች</a:t>
            </a:r>
            <a:r>
              <a:rPr lang="en-US" sz="1900" dirty="0">
                <a:latin typeface="Power Geez Unicode1" pitchFamily="2" charset="0"/>
              </a:rPr>
              <a:t>፣</a:t>
            </a:r>
          </a:p>
          <a:p>
            <a:pPr lvl="1" algn="just">
              <a:buFont typeface="Wingdings" pitchFamily="2" charset="2"/>
              <a:buChar char="Ø"/>
            </a:pPr>
            <a:r>
              <a:rPr lang="am-ET" sz="1900" dirty="0">
                <a:latin typeface="Power Geez Unicode1" pitchFamily="2" charset="0"/>
              </a:rPr>
              <a:t>ኮሚሽኑ እንዲጠኑ ከሚወስናቸው ጉዳዮች ወዘተ… ምንጮች ይለያሉ፡፡</a:t>
            </a:r>
          </a:p>
          <a:p>
            <a:pPr algn="just"/>
            <a:endParaRPr lang="am-ET" sz="2400" dirty="0">
              <a:latin typeface="Power Geez Unicode1" pitchFamily="2" charset="0"/>
            </a:endParaRPr>
          </a:p>
        </p:txBody>
      </p:sp>
      <p:pic>
        <p:nvPicPr>
          <p:cNvPr id="6146" name="Picture 2" descr="C:\Users\DELL\Downloads\corr13_logo_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553200" y="2058194"/>
            <a:ext cx="2362200" cy="38862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am-ET" sz="3200" b="1" dirty="0">
                <a:solidFill>
                  <a:srgbClr val="FF0000"/>
                </a:solidFill>
                <a:latin typeface="Power Geez Unicode1" pitchFamily="2" charset="0"/>
              </a:rPr>
              <a:t>ማጠቃለያ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589566"/>
            <a:ext cx="6172200" cy="4811233"/>
          </a:xfrm>
        </p:spPr>
        <p:txBody>
          <a:bodyPr>
            <a:noAutofit/>
          </a:bodyPr>
          <a:lstStyle/>
          <a:p>
            <a:pPr algn="just"/>
            <a:r>
              <a:rPr lang="am-ET" sz="2200" dirty="0">
                <a:latin typeface="Power Geez Unicode1" pitchFamily="2" charset="0"/>
              </a:rPr>
              <a:t>የአሠራር ሥርዓት ጥናት ለማካሄድ የሚረዱ ሕጎች፣አዋጆች፣ደንቦች፣የአሠራር መመሪያዎች እና የጥናትና ምርምር አካሄድ በአግባቡ መረዳት፣</a:t>
            </a:r>
            <a:endParaRPr lang="en-US" sz="2200" dirty="0">
              <a:latin typeface="Power Geez Unicode1" pitchFamily="2" charset="0"/>
            </a:endParaRPr>
          </a:p>
          <a:p>
            <a:pPr algn="just">
              <a:buNone/>
            </a:pPr>
            <a:endParaRPr lang="am-ET" sz="2200" dirty="0">
              <a:latin typeface="Power Geez Unicode1" pitchFamily="2" charset="0"/>
            </a:endParaRPr>
          </a:p>
          <a:p>
            <a:pPr algn="just"/>
            <a:r>
              <a:rPr lang="am-ET" sz="2200" dirty="0">
                <a:latin typeface="Power Geez Unicode1" pitchFamily="2" charset="0"/>
              </a:rPr>
              <a:t>የአሠራር ሥርዓት ጥናት ሂደቶችን መከ</a:t>
            </a:r>
            <a:r>
              <a:rPr lang="en-US" sz="2200" dirty="0">
                <a:latin typeface="Power Geez Unicode1" pitchFamily="2" charset="0"/>
              </a:rPr>
              <a:t>ተ</a:t>
            </a:r>
            <a:r>
              <a:rPr lang="am-ET" sz="2200" dirty="0">
                <a:latin typeface="Power Geez Unicode1" pitchFamily="2" charset="0"/>
              </a:rPr>
              <a:t>ል፣</a:t>
            </a:r>
            <a:endParaRPr lang="en-US" sz="2200" dirty="0">
              <a:latin typeface="Power Geez Unicode1" pitchFamily="2" charset="0"/>
            </a:endParaRPr>
          </a:p>
          <a:p>
            <a:pPr algn="just"/>
            <a:endParaRPr lang="am-ET" sz="2200" dirty="0">
              <a:latin typeface="Power Geez Unicode1" pitchFamily="2" charset="0"/>
            </a:endParaRPr>
          </a:p>
          <a:p>
            <a:pPr algn="just"/>
            <a:r>
              <a:rPr lang="am-ET" sz="2200" dirty="0">
                <a:latin typeface="Power Geez Unicode1" pitchFamily="2" charset="0"/>
              </a:rPr>
              <a:t>በሚጠናው ርዕሰ ጉዳይ የሚመለከታቸው አካላት ማሳተፍ፣</a:t>
            </a:r>
            <a:endParaRPr lang="en-US" sz="2200" dirty="0">
              <a:latin typeface="Power Geez Unicode1" pitchFamily="2" charset="0"/>
            </a:endParaRPr>
          </a:p>
          <a:p>
            <a:pPr algn="just">
              <a:buNone/>
            </a:pPr>
            <a:endParaRPr lang="am-ET" sz="2200" dirty="0">
              <a:latin typeface="Power Geez Unicode1" pitchFamily="2" charset="0"/>
            </a:endParaRPr>
          </a:p>
          <a:p>
            <a:pPr algn="just"/>
            <a:r>
              <a:rPr lang="am-ET" sz="2200" dirty="0">
                <a:latin typeface="Power Geez Unicode1" pitchFamily="2" charset="0"/>
              </a:rPr>
              <a:t>የተሰ</a:t>
            </a:r>
            <a:r>
              <a:rPr lang="en-US" sz="2200" dirty="0">
                <a:latin typeface="Power Geez Unicode1" pitchFamily="2" charset="0"/>
              </a:rPr>
              <a:t>ጡ</a:t>
            </a:r>
            <a:r>
              <a:rPr lang="am-ET" sz="2200" dirty="0">
                <a:latin typeface="Power Geez Unicode1" pitchFamily="2" charset="0"/>
              </a:rPr>
              <a:t> የመፍትሄ ሃሳቦችን መተግበራቸው ያለመሰልቸት በንቃት መከታተል፣</a:t>
            </a:r>
          </a:p>
        </p:txBody>
      </p:sp>
      <p:pic>
        <p:nvPicPr>
          <p:cNvPr id="6146" name="Picture 2" descr="C:\Users\DELL\Downloads\corr13_logo_E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29400" y="2058194"/>
            <a:ext cx="2438400" cy="38862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228600"/>
            <a:ext cx="6934200" cy="990600"/>
          </a:xfrm>
        </p:spPr>
        <p:txBody>
          <a:bodyPr>
            <a:noAutofit/>
          </a:bodyPr>
          <a:lstStyle/>
          <a:p>
            <a:pPr algn="ctr"/>
            <a:r>
              <a:rPr lang="am-ET" sz="3200" b="1" dirty="0">
                <a:solidFill>
                  <a:srgbClr val="FF0000"/>
                </a:solidFill>
                <a:latin typeface="Power Geez Unicode1" pitchFamily="2" charset="0"/>
              </a:rPr>
              <a:t>ማጠቃለያ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የመወያየ</a:t>
            </a:r>
            <a:r>
              <a:rPr lang="en-US" dirty="0" smtClean="0"/>
              <a:t> </a:t>
            </a:r>
            <a:r>
              <a:rPr lang="en-US" dirty="0" err="1" smtClean="0"/>
              <a:t>ነጥቦች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53339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በተቋሙ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ውስጥ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ለሙስና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ብልሹ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አሠራር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ተጋላጭ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የሆኑ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አሠራሮች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እንዴት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ይለያሉ</a:t>
            </a:r>
            <a:r>
              <a:rPr lang="en-US" b="1" dirty="0" smtClean="0">
                <a:solidFill>
                  <a:srgbClr val="0070C0"/>
                </a:solidFill>
                <a:latin typeface="Power Geez Unicode1"/>
              </a:rPr>
              <a:t>?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በተቋም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ለአሠራር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ሥርዓት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ጥናት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err="1">
                <a:solidFill>
                  <a:srgbClr val="0070C0"/>
                </a:solidFill>
              </a:rPr>
              <a:t>የተመረጠው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ጉዳይ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ለሙስና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እና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ብልሹ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አሠራር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ተጋላጭ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ስለመሆኑ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ለማረጋገጥ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የሚንከተላቸውን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አሠራሮች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ዘርዝሩ</a:t>
            </a:r>
            <a:r>
              <a:rPr lang="en-US" b="1" dirty="0" smtClean="0">
                <a:solidFill>
                  <a:srgbClr val="0070C0"/>
                </a:solidFill>
                <a:latin typeface="Power Geez Unicode1"/>
              </a:rPr>
              <a:t>?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ለሙስና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እና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ብልሹ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አሠራር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ተጋላጭ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ለሆነውወ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አሠራር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የተጠቆሙት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የመፍትሄ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ሀሳቦች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ተግባራዊ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እንዲሆኑ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የሚከናወኑ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ዋና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ዋና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ተግባራት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ይዘርዝሩ</a:t>
            </a:r>
            <a:r>
              <a:rPr lang="en-US" b="1" dirty="0" smtClean="0">
                <a:solidFill>
                  <a:srgbClr val="0070C0"/>
                </a:solidFill>
                <a:latin typeface="Power Geez Unicode1"/>
              </a:rPr>
              <a:t>?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70C0"/>
                </a:solidFill>
              </a:rPr>
              <a:t>በአሠራር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ሥርዓት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ጥናት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የተሰጠው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የማሻሻያ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ሀሳብ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በተጠኚ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አካል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ተግባራዊ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ካልሆነ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ሊወስዱአቸው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የሚገቡ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እርምጃዎችን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ይግለጹ</a:t>
            </a:r>
            <a:r>
              <a:rPr lang="en-US" b="1" dirty="0" smtClean="0">
                <a:solidFill>
                  <a:srgbClr val="0070C0"/>
                </a:solidFill>
                <a:latin typeface="Power Geez Unicode1"/>
              </a:rPr>
              <a:t>?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17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7300" dirty="0" err="1">
                <a:solidFill>
                  <a:srgbClr val="FF0000"/>
                </a:solidFill>
                <a:latin typeface="Power Geez Unicode1" pitchFamily="2" charset="0"/>
              </a:rPr>
              <a:t>አመሰግናለሁ</a:t>
            </a:r>
            <a:r>
              <a:rPr lang="en-US" sz="7300" dirty="0">
                <a:solidFill>
                  <a:srgbClr val="FF0000"/>
                </a:solidFill>
                <a:latin typeface="Power Geez Unicode1" pitchFamily="2" charset="0"/>
              </a:rPr>
              <a:t>!!!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                 </a:t>
            </a:r>
            <a:endParaRPr lang="en-US" sz="8000" dirty="0"/>
          </a:p>
        </p:txBody>
      </p:sp>
      <p:pic>
        <p:nvPicPr>
          <p:cNvPr id="5" name="Content Placeholder 4" descr="aplauso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828800"/>
            <a:ext cx="6934200" cy="3276600"/>
          </a:xfrm>
        </p:spPr>
      </p:pic>
      <p:sp>
        <p:nvSpPr>
          <p:cNvPr id="12800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fld id="{C4D3081A-0BA8-4664-8CE0-E188B45D16E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1295400" y="5470266"/>
            <a:ext cx="723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 wish you success in your  Ethical life  journey!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Apply what you Learn.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2" descr="F:\ \55041700.769d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5486400" cy="4887433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1200" dirty="0" err="1">
                <a:latin typeface="Power Geez Unicode1" pitchFamily="2" charset="0"/>
              </a:rPr>
              <a:t>የሙስና</a:t>
            </a:r>
            <a:r>
              <a:rPr lang="en-US" sz="11200" dirty="0">
                <a:latin typeface="Power Geez Unicode1" pitchFamily="2" charset="0"/>
              </a:rPr>
              <a:t> </a:t>
            </a:r>
            <a:r>
              <a:rPr lang="en-US" sz="11200" dirty="0" err="1">
                <a:latin typeface="Power Geez Unicode1" pitchFamily="2" charset="0"/>
              </a:rPr>
              <a:t>እና</a:t>
            </a:r>
            <a:r>
              <a:rPr lang="en-US" sz="11200" dirty="0">
                <a:latin typeface="Power Geez Unicode1" pitchFamily="2" charset="0"/>
              </a:rPr>
              <a:t> </a:t>
            </a:r>
            <a:r>
              <a:rPr lang="en-US" sz="11200" dirty="0" err="1">
                <a:latin typeface="Power Geez Unicode1" pitchFamily="2" charset="0"/>
              </a:rPr>
              <a:t>ብልሹ</a:t>
            </a:r>
            <a:r>
              <a:rPr lang="en-US" sz="11200" dirty="0">
                <a:latin typeface="Power Geez Unicode1" pitchFamily="2" charset="0"/>
              </a:rPr>
              <a:t> </a:t>
            </a:r>
            <a:r>
              <a:rPr lang="en-US" sz="11200" dirty="0" err="1">
                <a:latin typeface="Power Geez Unicode1" pitchFamily="2" charset="0"/>
              </a:rPr>
              <a:t>አሠራር</a:t>
            </a:r>
            <a:r>
              <a:rPr lang="en-US" sz="11200" dirty="0">
                <a:latin typeface="Power Geez Unicode1" pitchFamily="2" charset="0"/>
              </a:rPr>
              <a:t> </a:t>
            </a:r>
            <a:r>
              <a:rPr lang="am-ET" sz="11200" dirty="0">
                <a:latin typeface="Power Geez Unicode1" pitchFamily="2" charset="0"/>
              </a:rPr>
              <a:t>ችግ</a:t>
            </a:r>
            <a:r>
              <a:rPr lang="en-US" sz="11200" dirty="0" err="1">
                <a:latin typeface="Power Geez Unicode1" pitchFamily="2" charset="0"/>
              </a:rPr>
              <a:t>ሮችን</a:t>
            </a:r>
            <a:r>
              <a:rPr lang="am-ET" sz="11200" dirty="0">
                <a:latin typeface="Power Geez Unicode1" pitchFamily="2" charset="0"/>
              </a:rPr>
              <a:t> ለመቅረፍ በየተቋማቱ ያሉ </a:t>
            </a:r>
            <a:r>
              <a:rPr lang="am-ET" sz="11200" dirty="0" smtClean="0">
                <a:latin typeface="Power Geez Unicode1" pitchFamily="2" charset="0"/>
              </a:rPr>
              <a:t>የሥነምግባር</a:t>
            </a:r>
            <a:r>
              <a:rPr lang="en-US" sz="11200" dirty="0" smtClean="0">
                <a:latin typeface="Power Geez Unicode1" pitchFamily="2" charset="0"/>
              </a:rPr>
              <a:t> </a:t>
            </a:r>
            <a:r>
              <a:rPr lang="am-ET" sz="11200" dirty="0" smtClean="0">
                <a:latin typeface="Power Geez Unicode1" pitchFamily="2" charset="0"/>
              </a:rPr>
              <a:t>መከታተያ </a:t>
            </a:r>
            <a:r>
              <a:rPr lang="am-ET" sz="11200" dirty="0">
                <a:latin typeface="Power Geez Unicode1" pitchFamily="2" charset="0"/>
              </a:rPr>
              <a:t>ክፍሎች</a:t>
            </a:r>
            <a:r>
              <a:rPr lang="en-US" sz="11200" dirty="0">
                <a:latin typeface="Power Geez Unicode1" pitchFamily="2" charset="0"/>
              </a:rPr>
              <a:t> </a:t>
            </a:r>
            <a:r>
              <a:rPr lang="am-ET" sz="11200" dirty="0">
                <a:latin typeface="Power Geez Unicode1" pitchFamily="2" charset="0"/>
              </a:rPr>
              <a:t>በተቋሞቻቸው ውስጥ  የአ</a:t>
            </a:r>
            <a:r>
              <a:rPr lang="en-US" sz="11200" dirty="0">
                <a:latin typeface="Power Geez Unicode1" pitchFamily="2" charset="0"/>
              </a:rPr>
              <a:t>ሠ</a:t>
            </a:r>
            <a:r>
              <a:rPr lang="am-ET" sz="11200" dirty="0">
                <a:latin typeface="Power Geez Unicode1" pitchFamily="2" charset="0"/>
              </a:rPr>
              <a:t>ራር </a:t>
            </a:r>
            <a:r>
              <a:rPr lang="en-US" sz="11200" dirty="0">
                <a:latin typeface="Power Geez Unicode1" pitchFamily="2" charset="0"/>
              </a:rPr>
              <a:t>ሥ</a:t>
            </a:r>
            <a:r>
              <a:rPr lang="am-ET" sz="11200" dirty="0">
                <a:latin typeface="Power Geez Unicode1" pitchFamily="2" charset="0"/>
              </a:rPr>
              <a:t>ርዓት ጥናት</a:t>
            </a:r>
            <a:r>
              <a:rPr lang="en-US" sz="11200" dirty="0">
                <a:latin typeface="Power Geez Unicode1" pitchFamily="2" charset="0"/>
              </a:rPr>
              <a:t> </a:t>
            </a:r>
            <a:r>
              <a:rPr lang="am-ET" sz="11200" dirty="0">
                <a:latin typeface="Power Geez Unicode1" pitchFamily="2" charset="0"/>
              </a:rPr>
              <a:t>እንዲያካሂዱ ማድረግ የተሻለ አማራጭ ነው፡፡ </a:t>
            </a:r>
            <a:endParaRPr lang="en-US" sz="11200" dirty="0">
              <a:latin typeface="Power Geez Unicode1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የሥነ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ምግባር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መከታተያ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ክፍሎች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በአሠራር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ሥርዓት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ጥናትና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ትግበራ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ሥራ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ላይ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በሙሉ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ኃይላቸው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መሰማራት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እንዲችሉ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ለማድረግ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ይህ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ሥልጠና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11200" dirty="0" err="1">
                <a:solidFill>
                  <a:srgbClr val="FF66FF"/>
                </a:solidFill>
                <a:latin typeface="Power Geez Unicode1" pitchFamily="2" charset="0"/>
              </a:rPr>
              <a:t>ተዘጋጅቷል</a:t>
            </a:r>
            <a:r>
              <a:rPr lang="en-US" sz="11200" dirty="0">
                <a:solidFill>
                  <a:srgbClr val="FF66FF"/>
                </a:solidFill>
                <a:latin typeface="Power Geez Unicode1" pitchFamily="2" charset="0"/>
              </a:rPr>
              <a:t>፡፡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943600" y="3048000"/>
            <a:ext cx="3047999" cy="3418366"/>
          </a:xfrm>
          <a:solidFill>
            <a:srgbClr val="FF0000"/>
          </a:solidFill>
        </p:spPr>
        <p:txBody>
          <a:bodyPr>
            <a:normAutofit fontScale="25000" lnSpcReduction="20000"/>
          </a:bodyPr>
          <a:lstStyle/>
          <a:p>
            <a:pPr marL="228600" marR="571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ጅማሬ ታላቅ</a:t>
            </a:r>
            <a:r>
              <a:rPr lang="en-US" sz="8000" dirty="0">
                <a:latin typeface="Visual Geez Unicode" panose="00000400000000000000" pitchFamily="2" charset="0"/>
                <a:ea typeface="MS Mincho"/>
                <a:cs typeface="MS Mincho"/>
              </a:rPr>
              <a:t> </a:t>
            </a: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ክህሎት</a:t>
            </a:r>
            <a:endParaRPr lang="en-US" sz="8000" dirty="0">
              <a:latin typeface="Visual Geez Unicode" panose="00000400000000000000" pitchFamily="2" charset="0"/>
              <a:ea typeface="MS Mincho"/>
              <a:cs typeface="MS Mincho"/>
            </a:endParaRPr>
          </a:p>
          <a:p>
            <a:pPr marL="228600" marR="571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 ነው፡፡</a:t>
            </a:r>
            <a:r>
              <a:rPr lang="en-US" sz="8000" dirty="0">
                <a:latin typeface="Visual Geez Unicode" panose="00000400000000000000" pitchFamily="2" charset="0"/>
                <a:ea typeface="MS Mincho"/>
                <a:cs typeface="MS Mincho"/>
              </a:rPr>
              <a:t> </a:t>
            </a: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የጀመሩትን  መጨረስ ግን የላቀ ክህሎት ነው፡፡”</a:t>
            </a:r>
          </a:p>
          <a:p>
            <a:pPr marL="228600" marR="571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am-ET" sz="8000" dirty="0">
              <a:latin typeface="Visual Geez Unicode" panose="00000400000000000000" pitchFamily="2" charset="0"/>
              <a:ea typeface="MS Mincho"/>
              <a:cs typeface="MS Mincho"/>
            </a:endParaRPr>
          </a:p>
          <a:p>
            <a:pPr marL="228600" marR="571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latin typeface="Visual Geez Unicode" panose="00000400000000000000" pitchFamily="2" charset="0"/>
                <a:ea typeface="MS Mincho"/>
                <a:cs typeface="MS Mincho"/>
              </a:rPr>
              <a:t>       </a:t>
            </a: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ሄንሪ</a:t>
            </a:r>
            <a:r>
              <a:rPr lang="en-US" sz="8000" dirty="0">
                <a:latin typeface="Visual Geez Unicode" panose="00000400000000000000" pitchFamily="2" charset="0"/>
                <a:ea typeface="MS Mincho"/>
                <a:cs typeface="MS Mincho"/>
              </a:rPr>
              <a:t> </a:t>
            </a: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ዎድስዎርዝ </a:t>
            </a:r>
            <a:endParaRPr lang="en-US" sz="8000" dirty="0">
              <a:latin typeface="Visual Geez Unicode" panose="00000400000000000000" pitchFamily="2" charset="0"/>
              <a:ea typeface="MS Mincho"/>
              <a:cs typeface="MS Mincho"/>
            </a:endParaRPr>
          </a:p>
          <a:p>
            <a:pPr marL="228600" marR="571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>
                <a:latin typeface="Visual Geez Unicode" panose="00000400000000000000" pitchFamily="2" charset="0"/>
                <a:ea typeface="MS Mincho"/>
                <a:cs typeface="MS Mincho"/>
              </a:rPr>
              <a:t>       </a:t>
            </a:r>
            <a:r>
              <a:rPr lang="am-ET" sz="8000" dirty="0">
                <a:latin typeface="Visual Geez Unicode" panose="00000400000000000000" pitchFamily="2" charset="0"/>
                <a:ea typeface="MS Mincho"/>
                <a:cs typeface="MS Mincho"/>
              </a:rPr>
              <a:t>ሎንግፌሎ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9906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Power Geez Unicode1" pitchFamily="2" charset="0"/>
              </a:rPr>
              <a:t>የቀጠለ</a:t>
            </a:r>
            <a:r>
              <a:rPr lang="en-US" dirty="0">
                <a:solidFill>
                  <a:srgbClr val="FF0000"/>
                </a:solidFill>
                <a:latin typeface="Power Geez Unicode1" pitchFamily="2" charset="0"/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A6A399BD-9292-406C-B971-D6BC40951C3D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6019800" cy="4963633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Power Geez Unicode1" pitchFamily="2" charset="0"/>
              </a:rPr>
              <a:t>በ</a:t>
            </a:r>
            <a:r>
              <a:rPr lang="am-ET" sz="2400" dirty="0">
                <a:latin typeface="Power Geez Unicode1" pitchFamily="2" charset="0"/>
              </a:rPr>
              <a:t>ተቋ</a:t>
            </a:r>
            <a:r>
              <a:rPr lang="en-US" sz="2400" dirty="0">
                <a:latin typeface="Power Geez Unicode1" pitchFamily="2" charset="0"/>
              </a:rPr>
              <a:t>ም </a:t>
            </a:r>
            <a:r>
              <a:rPr lang="en-US" sz="2400" dirty="0" err="1">
                <a:latin typeface="Power Geez Unicode1" pitchFamily="2" charset="0"/>
              </a:rPr>
              <a:t>ውስጥ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ለሙስና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እና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ብልሹ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አሠራር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ተጋላጭ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የሆኑ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ወይም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ሊጋለጡ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የሚችሉ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አሠራሮችን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በማጥናትና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የማሻሻያ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ሀሳቦችን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በማቅረብና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በማስተግበር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66FF"/>
                </a:solidFill>
                <a:latin typeface="Power Geez Unicode1" pitchFamily="2" charset="0"/>
              </a:rPr>
              <a:t>ለመከላከል</a:t>
            </a:r>
            <a:r>
              <a:rPr lang="en-US" sz="24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>
                <a:solidFill>
                  <a:srgbClr val="FF66FF"/>
                </a:solidFill>
                <a:latin typeface="Power Geez Unicode1" pitchFamily="2" charset="0"/>
              </a:rPr>
              <a:t>እንዲቻል</a:t>
            </a:r>
            <a:r>
              <a:rPr lang="en-US" sz="2400" dirty="0">
                <a:latin typeface="Power Geez Unicode1" pitchFamily="2" charset="0"/>
              </a:rPr>
              <a:t>፣</a:t>
            </a:r>
          </a:p>
          <a:p>
            <a:pPr algn="just"/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ለሙስና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እና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ብልሹ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አሠራር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ችግር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ዘላቂ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መፍትሄ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ሰጪ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የሆነ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የአሠራር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ሥርዓት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ጥናት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እንዲካሄድ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ለማድረግ</a:t>
            </a:r>
            <a:r>
              <a:rPr lang="en-US" sz="2400" dirty="0">
                <a:latin typeface="Power Geez Unicode1" pitchFamily="2" charset="0"/>
              </a:rPr>
              <a:t>፣</a:t>
            </a:r>
          </a:p>
          <a:p>
            <a:pPr algn="just"/>
            <a:r>
              <a:rPr lang="en-US" sz="2400" dirty="0" err="1" smtClean="0">
                <a:latin typeface="Power Geez Unicode1" pitchFamily="2" charset="0"/>
              </a:rPr>
              <a:t>የሥነምግባር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መከታተያ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ክፍል</a:t>
            </a:r>
            <a:r>
              <a:rPr lang="en-US" sz="2400" dirty="0"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የአሠራር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ጥናት</a:t>
            </a:r>
            <a:r>
              <a:rPr lang="en-US" sz="24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400" dirty="0" err="1" smtClean="0">
                <a:solidFill>
                  <a:srgbClr val="FF66FF"/>
                </a:solidFill>
                <a:latin typeface="Power Geez Unicode1" pitchFamily="2" charset="0"/>
              </a:rPr>
              <a:t>ሥራውን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በብቃትና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በክሂሎት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 smtClean="0">
                <a:latin typeface="Power Geez Unicode1" pitchFamily="2" charset="0"/>
              </a:rPr>
              <a:t>እንዲያከናውን</a:t>
            </a:r>
            <a:r>
              <a:rPr lang="en-US" sz="2400" dirty="0" smtClean="0">
                <a:latin typeface="Power Geez Unicode1" pitchFamily="2" charset="0"/>
              </a:rPr>
              <a:t> </a:t>
            </a:r>
            <a:r>
              <a:rPr lang="en-US" sz="2400" dirty="0" err="1">
                <a:latin typeface="Power Geez Unicode1" pitchFamily="2" charset="0"/>
              </a:rPr>
              <a:t>ለማስቻል</a:t>
            </a:r>
            <a:r>
              <a:rPr lang="en-US" sz="2400" dirty="0">
                <a:latin typeface="Power Geez Unicode1" pitchFamily="2" charset="0"/>
              </a:rPr>
              <a:t>፣</a:t>
            </a:r>
          </a:p>
          <a:p>
            <a:pPr algn="just"/>
            <a:endParaRPr lang="en-US" sz="2400" dirty="0">
              <a:latin typeface="Power Geez Unicode1" pitchFamily="2" charset="0"/>
            </a:endParaRPr>
          </a:p>
          <a:p>
            <a:pPr algn="just"/>
            <a:endParaRPr lang="en-US" sz="31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31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3100" dirty="0">
              <a:latin typeface="Power Geez Unicode1" pitchFamily="2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 descr="C:\Users\DELL\Desktop\eeeeeeeeeeee\images_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05600" y="3276600"/>
            <a:ext cx="2209800" cy="329946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Power Geez Unicode1" pitchFamily="2" charset="0"/>
              </a:rPr>
              <a:t>የጥናቱ</a:t>
            </a:r>
            <a:r>
              <a:rPr lang="en-US" sz="4000" dirty="0" smtClean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አስፈላጊነት</a:t>
            </a:r>
            <a:endParaRPr lang="en-US" sz="40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6096000" cy="473503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32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3200" dirty="0">
              <a:latin typeface="Power Geez Unicode1" pitchFamily="2" charset="0"/>
            </a:endParaRPr>
          </a:p>
          <a:p>
            <a:pPr algn="just"/>
            <a:r>
              <a:rPr lang="en-US" sz="2800" dirty="0" err="1">
                <a:latin typeface="Power Geez Unicode1" pitchFamily="2" charset="0"/>
              </a:rPr>
              <a:t>የሥነምግባር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መከታተያ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ክፍሎች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ተቋሞቻቸው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ውስጥ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ሙስናንና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ብልሹ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አሠራርን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በአሠራር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ሥርዓት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>
                <a:latin typeface="Power Geez Unicode1" pitchFamily="2" charset="0"/>
              </a:rPr>
              <a:t>ጥናት</a:t>
            </a:r>
            <a:r>
              <a:rPr lang="en-US" sz="2800" dirty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በዕውቀትና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ክሂሎት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latin typeface="Power Geez Unicode1" pitchFamily="2" charset="0"/>
              </a:rPr>
              <a:t>በማካሄድ</a:t>
            </a:r>
            <a:r>
              <a:rPr lang="en-US" sz="2800" dirty="0" smtClean="0">
                <a:latin typeface="Power Geez Unicode1" pitchFamily="2" charset="0"/>
              </a:rPr>
              <a:t> </a:t>
            </a:r>
            <a:r>
              <a:rPr lang="en-US" sz="2800" dirty="0" err="1" smtClean="0">
                <a:solidFill>
                  <a:srgbClr val="FF66FF"/>
                </a:solidFill>
                <a:latin typeface="Power Geez Unicode1" pitchFamily="2" charset="0"/>
              </a:rPr>
              <a:t>እንዲከላከሉ</a:t>
            </a:r>
            <a:r>
              <a:rPr lang="en-US" sz="28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ማብቃት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2800" dirty="0" err="1">
                <a:solidFill>
                  <a:srgbClr val="FF66FF"/>
                </a:solidFill>
                <a:latin typeface="Power Geez Unicode1" pitchFamily="2" charset="0"/>
              </a:rPr>
              <a:t>ነው</a:t>
            </a:r>
            <a:r>
              <a:rPr lang="en-US" sz="2800" dirty="0">
                <a:solidFill>
                  <a:srgbClr val="FF66FF"/>
                </a:solidFill>
                <a:latin typeface="Power Geez Unicode1" pitchFamily="2" charset="0"/>
              </a:rPr>
              <a:t>፡፡</a:t>
            </a:r>
          </a:p>
          <a:p>
            <a:pPr marL="0" indent="0" algn="just">
              <a:buNone/>
            </a:pPr>
            <a:endParaRPr lang="en-US" sz="31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3100" dirty="0">
              <a:latin typeface="Power Geez Unicode1" pitchFamily="2" charset="0"/>
            </a:endParaRPr>
          </a:p>
          <a:p>
            <a:pPr algn="just"/>
            <a:endParaRPr lang="en-US" sz="3100" dirty="0">
              <a:latin typeface="Power Geez Unicode1" pitchFamily="2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DELL\Desktop\eeeeeeeeeeee\images_1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723611" y="2743200"/>
            <a:ext cx="2392680" cy="29718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Power Geez Unicode1" pitchFamily="2" charset="0"/>
              </a:rPr>
              <a:t>የሥልጠናው</a:t>
            </a:r>
            <a:r>
              <a:rPr lang="en-US" sz="4000" dirty="0" smtClean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ዓላማ</a:t>
            </a:r>
            <a:endParaRPr lang="en-US" sz="40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7772400" cy="2449033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 smtClean="0">
                <a:latin typeface="Power Geez Unicode1" pitchFamily="2" charset="0"/>
              </a:rPr>
              <a:t>በተቋም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ውስጥ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ለሙስና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እና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ብልሹ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አሠራር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ተጋላጭ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የሆኑ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አሠራሮች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ላይ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ተጨባጭና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የሚታይ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ለውጥ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በማምጣት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መከላከል</a:t>
            </a:r>
            <a:r>
              <a:rPr lang="en-US" sz="3200" dirty="0" smtClean="0">
                <a:latin typeface="Power Geez Unicode1" pitchFamily="2" charset="0"/>
              </a:rPr>
              <a:t> </a:t>
            </a:r>
            <a:r>
              <a:rPr lang="en-US" sz="3200" dirty="0" err="1" smtClean="0">
                <a:latin typeface="Power Geez Unicode1" pitchFamily="2" charset="0"/>
              </a:rPr>
              <a:t>መቻል</a:t>
            </a:r>
            <a:r>
              <a:rPr lang="en-US" sz="3200" dirty="0" smtClean="0">
                <a:solidFill>
                  <a:srgbClr val="FF66FF"/>
                </a:solidFill>
                <a:latin typeface="Power Geez Unicode1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ower Geez Unicode1" pitchFamily="2" charset="0"/>
              </a:rPr>
              <a:t>ነው</a:t>
            </a:r>
            <a:r>
              <a:rPr lang="en-US" sz="3200" dirty="0">
                <a:latin typeface="Power Geez Unicode1" pitchFamily="2" charset="0"/>
              </a:rPr>
              <a:t>፡፡ </a:t>
            </a:r>
          </a:p>
          <a:p>
            <a:pPr algn="just"/>
            <a:endParaRPr lang="en-US" sz="3100" dirty="0">
              <a:latin typeface="Power Geez Unicode1" pitchFamily="2" charset="0"/>
            </a:endParaRPr>
          </a:p>
          <a:p>
            <a:pPr algn="just">
              <a:buNone/>
            </a:pPr>
            <a:endParaRPr lang="en-US" sz="3100" dirty="0">
              <a:latin typeface="Power Geez Unicode1" pitchFamily="2" charset="0"/>
            </a:endParaRPr>
          </a:p>
          <a:p>
            <a:pPr algn="just"/>
            <a:endParaRPr lang="en-US" sz="3100" dirty="0">
              <a:latin typeface="Power Geez Unicode1" pitchFamily="2" charset="0"/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2" descr="C:\Users\DELL\Downloads\29314-Govts-anti-corruption-hotl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419600"/>
            <a:ext cx="8121650" cy="18288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705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ከሥልጠናው</a:t>
            </a:r>
            <a:r>
              <a:rPr lang="en-US" sz="40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የሚጠበቀው</a:t>
            </a:r>
            <a:r>
              <a:rPr lang="en-US" sz="4000" dirty="0">
                <a:solidFill>
                  <a:srgbClr val="FF0000"/>
                </a:solidFill>
                <a:latin typeface="Power Geez Unicode1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Power Geez Unicode1" pitchFamily="2" charset="0"/>
              </a:rPr>
              <a:t>ውጤት</a:t>
            </a:r>
            <a:endParaRPr lang="en-US" sz="4000" dirty="0">
              <a:solidFill>
                <a:srgbClr val="FF0000"/>
              </a:solidFill>
              <a:latin typeface="Power Geez Unicode1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533BAB79-2349-4DF1-9213-DA7A91387B31}" type="datetime1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>
            <a:normAutofit/>
          </a:bodyPr>
          <a:lstStyle/>
          <a:p>
            <a:fld id="{617FCC77-2289-4BFD-A8F6-817CD6A72A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FRR Theme">
  <a:themeElements>
    <a:clrScheme name="CFRR">
      <a:dk1>
        <a:srgbClr val="000000"/>
      </a:dk1>
      <a:lt1>
        <a:sysClr val="window" lastClr="FFFFFF"/>
      </a:lt1>
      <a:dk2>
        <a:srgbClr val="00AB51"/>
      </a:dk2>
      <a:lt2>
        <a:srgbClr val="FFFFFF"/>
      </a:lt2>
      <a:accent1>
        <a:srgbClr val="00ADE4"/>
      </a:accent1>
      <a:accent2>
        <a:srgbClr val="00AB51"/>
      </a:accent2>
      <a:accent3>
        <a:srgbClr val="F78D28"/>
      </a:accent3>
      <a:accent4>
        <a:srgbClr val="EB1C2D"/>
      </a:accent4>
      <a:accent5>
        <a:srgbClr val="872B90"/>
      </a:accent5>
      <a:accent6>
        <a:srgbClr val="FCC442"/>
      </a:accent6>
      <a:hlink>
        <a:srgbClr val="0070C0"/>
      </a:hlink>
      <a:folHlink>
        <a:srgbClr val="872B9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MEs D3S3 Selected Implementation issues" id="{AEEB02E9-D670-6A4B-901A-83AF80A69F08}" vid="{36A72BAF-1E84-2F4C-8FE0-D53DA0DECA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Presentation14000</Template>
  <TotalTime>10025</TotalTime>
  <Words>2743</Words>
  <Application>Microsoft Office PowerPoint</Application>
  <PresentationFormat>On-screen Show (4:3)</PresentationFormat>
  <Paragraphs>512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CFRR Theme</vt:lpstr>
      <vt:lpstr>እንኳን ደህና መጣችሁ!!!</vt:lpstr>
      <vt:lpstr>በሀገሪቱ የሙስና መከላከል ዓላማ </vt:lpstr>
      <vt:lpstr>በተቋም ሙስና እና ብልሹ መከላከል</vt:lpstr>
      <vt:lpstr>የሥልጠናው ይዘቶች </vt:lpstr>
      <vt:lpstr>መግቢያ</vt:lpstr>
      <vt:lpstr>የቀጠለ…</vt:lpstr>
      <vt:lpstr>የጥናቱ አስፈላጊነት</vt:lpstr>
      <vt:lpstr>የሥልጠናው ዓላማ</vt:lpstr>
      <vt:lpstr>ከሥልጠናው የሚጠበቀው ውጤት</vt:lpstr>
      <vt:lpstr>የአሠራር ሥርዓት ጥናት በማን ይካሄዳል</vt:lpstr>
      <vt:lpstr>የአሠራር ሥርዓት ጥናት የሚያካሄዱ አጥኚዎች ሊኖራቸው የሚገቡ ክህሎቶች</vt:lpstr>
      <vt:lpstr>የአሠራር ሥርዓት ጥናት ለማከናወን የሚያግዙ የህግ ማእቀፎች</vt:lpstr>
      <vt:lpstr>ትርጓሜ</vt:lpstr>
      <vt:lpstr>የቀጠለ…</vt:lpstr>
      <vt:lpstr>የቀጠለ…</vt:lpstr>
      <vt:lpstr>የቀጠለ…</vt:lpstr>
      <vt:lpstr>የቀጠለ…</vt:lpstr>
      <vt:lpstr>የአሠራር ሥርዓት ጥናት ምንነት</vt:lpstr>
      <vt:lpstr>የቀጠለ…</vt:lpstr>
      <vt:lpstr>የመወያያ ነጥቦች</vt:lpstr>
      <vt:lpstr>የአሠራር ሥርዓት ጥናት ከሌሎች ጥናቶች የሚለይባቸዉ ባህሪያት</vt:lpstr>
      <vt:lpstr>የአሠራር ሥርዓት ጥናት ሙስናና ብልሹ አሠራርን ለመከላከል ያለው ጠቀሜታ</vt:lpstr>
      <vt:lpstr>የአሠራር ሥርዓት ጥናት ሙስናና ብልሹ አሠራርን ለመከላከል ያለው ጠቀሜታ</vt:lpstr>
      <vt:lpstr>ለሙስናና ብልሹ አሠራር ተጋላጭነትና የሥጋት አካባቢዎች አመራረጥ/መለየት/</vt:lpstr>
      <vt:lpstr>የቀጠለ…</vt:lpstr>
      <vt:lpstr>የቀጠለ…</vt:lpstr>
      <vt:lpstr>የቀጠለ…</vt:lpstr>
      <vt:lpstr>የስጋት ትንተና አዘገጃጀት</vt:lpstr>
      <vt:lpstr>የቀጠለ…</vt:lpstr>
      <vt:lpstr>¾›W^` Y`¯ƒ Ø“ƒ ተግባራት</vt:lpstr>
      <vt:lpstr>የአሠራር ሥርዓት ጥናት ለማካሄድ መሟላት ያለባቸው ቅድመ ሁኔታዎች</vt:lpstr>
      <vt:lpstr>     3. የአሰራር ሥርዓት ጥናት ሂደት   </vt:lpstr>
      <vt:lpstr>   3.1 የቅድመ ጥናት ምዕራፍ  </vt:lpstr>
      <vt:lpstr>  የቀጠለ… </vt:lpstr>
      <vt:lpstr> 3.2 የጥናት ምዕራፍ</vt:lpstr>
      <vt:lpstr> የቀጠለ… </vt:lpstr>
      <vt:lpstr>  የቀጠለ… </vt:lpstr>
      <vt:lpstr>ሐ. መረጃ በምን ዓይነት ዘዴ ሊሰበሰብ ይችላል?</vt:lpstr>
      <vt:lpstr>¾S[Í Tcvcu=Á ²Èዎች Ã²ƒ</vt:lpstr>
      <vt:lpstr>የቀጠለ…  </vt:lpstr>
      <vt:lpstr>የቀጠለ…  </vt:lpstr>
      <vt:lpstr>የቀጠለ…  </vt:lpstr>
      <vt:lpstr>የቀጠለ…  </vt:lpstr>
      <vt:lpstr>የመወያያ ነጥቦች</vt:lpstr>
      <vt:lpstr>ƒ”}““ ¾SõƒH@ Gdw Tp[w</vt:lpstr>
      <vt:lpstr>  የተገኙ ችግሮችን በዝርዝር መተንተን  </vt:lpstr>
      <vt:lpstr> የመፍትሄ/የማሻሻያ ሀሳቦችን ለመጠቆም</vt:lpstr>
      <vt:lpstr> የቀጠለ… </vt:lpstr>
      <vt:lpstr>  ]þ`ƒ T²ÒËƒ የሪፖርቱ Ã²ƒ ¾T&gt;Ÿ}K&lt;ƒ” ’Øx‹ ያካትታል  </vt:lpstr>
      <vt:lpstr>3.3 የትግበራ ምዕራፍ </vt:lpstr>
      <vt:lpstr>የቀጠለ…</vt:lpstr>
      <vt:lpstr>የቀጠለ…</vt:lpstr>
      <vt:lpstr>ማጠቃለያ</vt:lpstr>
      <vt:lpstr>ማጠቃለያ</vt:lpstr>
      <vt:lpstr>ማጠቃለያ</vt:lpstr>
      <vt:lpstr>የመወያየ ነጥቦች</vt:lpstr>
      <vt:lpstr>  አመሰግናለሁ!!!                    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ሀከከ</dc:title>
  <dc:creator>DELL</dc:creator>
  <cp:lastModifiedBy>Windows User</cp:lastModifiedBy>
  <cp:revision>893</cp:revision>
  <cp:lastPrinted>2021-09-07T07:51:03Z</cp:lastPrinted>
  <dcterms:created xsi:type="dcterms:W3CDTF">2020-08-03T18:46:41Z</dcterms:created>
  <dcterms:modified xsi:type="dcterms:W3CDTF">2021-09-07T07:54:32Z</dcterms:modified>
</cp:coreProperties>
</file>