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314" r:id="rId11"/>
    <p:sldId id="265" r:id="rId12"/>
    <p:sldId id="266" r:id="rId13"/>
    <p:sldId id="267" r:id="rId14"/>
    <p:sldId id="268" r:id="rId15"/>
    <p:sldId id="269" r:id="rId16"/>
    <p:sldId id="270" r:id="rId17"/>
    <p:sldId id="271" r:id="rId18"/>
    <p:sldId id="315"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317" r:id="rId32"/>
    <p:sldId id="316" r:id="rId33"/>
    <p:sldId id="318" r:id="rId34"/>
    <p:sldId id="319" r:id="rId35"/>
    <p:sldId id="286" r:id="rId36"/>
    <p:sldId id="320" r:id="rId37"/>
    <p:sldId id="321" r:id="rId38"/>
    <p:sldId id="323" r:id="rId39"/>
    <p:sldId id="325" r:id="rId40"/>
    <p:sldId id="324" r:id="rId41"/>
    <p:sldId id="326" r:id="rId42"/>
    <p:sldId id="327" r:id="rId43"/>
    <p:sldId id="329" r:id="rId44"/>
    <p:sldId id="331" r:id="rId45"/>
    <p:sldId id="332" r:id="rId46"/>
    <p:sldId id="296" r:id="rId47"/>
    <p:sldId id="297" r:id="rId48"/>
    <p:sldId id="298" r:id="rId49"/>
    <p:sldId id="299" r:id="rId50"/>
    <p:sldId id="300" r:id="rId51"/>
    <p:sldId id="301" r:id="rId52"/>
    <p:sldId id="302" r:id="rId53"/>
    <p:sldId id="303" r:id="rId54"/>
    <p:sldId id="304" r:id="rId55"/>
    <p:sldId id="305" r:id="rId56"/>
    <p:sldId id="306" r:id="rId57"/>
    <p:sldId id="308" r:id="rId58"/>
    <p:sldId id="310" r:id="rId59"/>
    <p:sldId id="312" r:id="rId60"/>
    <p:sldId id="313"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8" d="100"/>
          <a:sy n="68" d="100"/>
        </p:scale>
        <p:origin x="-822" y="-4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6/30/2021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6/30/2021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6/30/2021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6/30/2021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6/30/2021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6/30/2021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6/30/2021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6/30/2021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6/30/2021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6/30/2021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6/30/2021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6/30/2021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940158"/>
            <a:ext cx="10406129" cy="5241701"/>
          </a:xfrm>
        </p:spPr>
        <p:txBody>
          <a:bodyPr/>
          <a:lstStyle/>
          <a:p>
            <a:pPr algn="ctr"/>
            <a:r>
              <a:rPr lang="en-US" sz="1000" b="1" dirty="0" smtClean="0"/>
              <a:t/>
            </a:r>
            <a:br>
              <a:rPr lang="en-US" sz="1000" b="1" dirty="0" smtClean="0"/>
            </a:br>
            <a:r>
              <a:rPr lang="en-US" sz="1000" b="1" dirty="0"/>
              <a:t/>
            </a:r>
            <a:br>
              <a:rPr lang="en-US" sz="1000" b="1" dirty="0"/>
            </a:br>
            <a:r>
              <a:rPr lang="en-US" sz="3200" b="1" dirty="0" err="1" smtClean="0"/>
              <a:t>የፌዴራል</a:t>
            </a:r>
            <a:r>
              <a:rPr lang="en-US" sz="3200" b="1" dirty="0" smtClean="0"/>
              <a:t> </a:t>
            </a:r>
            <a:r>
              <a:rPr lang="en-US" sz="3200" b="1" dirty="0" err="1"/>
              <a:t>የሥነምግባርና</a:t>
            </a:r>
            <a:r>
              <a:rPr lang="en-US" sz="3200" b="1" dirty="0"/>
              <a:t> </a:t>
            </a:r>
            <a:r>
              <a:rPr lang="en-US" sz="3200" b="1" dirty="0" err="1"/>
              <a:t>የፀረሙስና</a:t>
            </a:r>
            <a:r>
              <a:rPr lang="en-US" sz="3200" b="1" dirty="0"/>
              <a:t> </a:t>
            </a:r>
            <a:r>
              <a:rPr lang="en-US" sz="3200" b="1" dirty="0" err="1" smtClean="0"/>
              <a:t>ኮሚሽን</a:t>
            </a:r>
            <a:r>
              <a:rPr lang="en-US" sz="3200" b="1" dirty="0" smtClean="0"/>
              <a:t/>
            </a:r>
            <a:br>
              <a:rPr lang="en-US" sz="3200" b="1" dirty="0" smtClean="0"/>
            </a:br>
            <a:r>
              <a:rPr lang="en-US" sz="3200" dirty="0" smtClean="0"/>
              <a:t>           </a:t>
            </a:r>
            <a:br>
              <a:rPr lang="en-US" sz="3200" dirty="0" smtClean="0"/>
            </a:br>
            <a:r>
              <a:rPr lang="en-US" sz="3200" b="1" dirty="0" err="1" smtClean="0"/>
              <a:t>የተሻሻለው</a:t>
            </a:r>
            <a:r>
              <a:rPr lang="en-US" sz="3200" b="1" dirty="0" smtClean="0"/>
              <a:t> </a:t>
            </a:r>
            <a:r>
              <a:rPr lang="en-US" sz="3200" b="1" dirty="0" err="1"/>
              <a:t>የሃብት</a:t>
            </a:r>
            <a:r>
              <a:rPr lang="en-US" sz="3200" b="1" dirty="0"/>
              <a:t> </a:t>
            </a:r>
            <a:r>
              <a:rPr lang="en-US" sz="3200" b="1" dirty="0" err="1"/>
              <a:t>ማሳወቅ</a:t>
            </a:r>
            <a:r>
              <a:rPr lang="en-US" sz="3200" b="1" dirty="0"/>
              <a:t> </a:t>
            </a:r>
            <a:r>
              <a:rPr lang="en-US" sz="3200" b="1" dirty="0" err="1"/>
              <a:t>እና</a:t>
            </a:r>
            <a:r>
              <a:rPr lang="en-US" sz="3200" b="1" dirty="0"/>
              <a:t> </a:t>
            </a:r>
            <a:r>
              <a:rPr lang="en-US" sz="3200" b="1" dirty="0" err="1"/>
              <a:t>ምዝገባ</a:t>
            </a:r>
            <a:r>
              <a:rPr lang="en-US" sz="3200" b="1" dirty="0"/>
              <a:t> </a:t>
            </a:r>
            <a:r>
              <a:rPr lang="en-US" sz="3200" b="1" dirty="0" err="1"/>
              <a:t>አፈፃፀም</a:t>
            </a:r>
            <a:r>
              <a:rPr lang="en-US" sz="3200" dirty="0"/>
              <a:t/>
            </a:r>
            <a:br>
              <a:rPr lang="en-US" sz="3200" dirty="0"/>
            </a:br>
            <a:r>
              <a:rPr lang="en-US" sz="3200" b="1" dirty="0" err="1" smtClean="0"/>
              <a:t>መመሪያ</a:t>
            </a:r>
            <a:r>
              <a:rPr lang="en-US" sz="3200" dirty="0"/>
              <a:t/>
            </a:r>
            <a:br>
              <a:rPr lang="en-US" sz="3200" dirty="0"/>
            </a:br>
            <a:r>
              <a:rPr lang="en-US" sz="3200" b="1" dirty="0"/>
              <a:t> </a:t>
            </a:r>
            <a:r>
              <a:rPr lang="en-US" sz="1000" dirty="0"/>
              <a:t/>
            </a:r>
            <a:br>
              <a:rPr lang="en-US" sz="1000" dirty="0"/>
            </a:br>
            <a:r>
              <a:rPr lang="en-US" sz="1000" b="1" dirty="0"/>
              <a:t> </a:t>
            </a:r>
            <a:r>
              <a:rPr lang="en-US" sz="1000" dirty="0"/>
              <a:t/>
            </a:r>
            <a:br>
              <a:rPr lang="en-US" sz="1000" dirty="0"/>
            </a:br>
            <a:r>
              <a:rPr lang="en-US" sz="1000" b="1" dirty="0"/>
              <a:t> </a:t>
            </a:r>
            <a:r>
              <a:rPr lang="en-US" sz="1000" dirty="0"/>
              <a:t/>
            </a:r>
            <a:br>
              <a:rPr lang="en-US" sz="1000" dirty="0"/>
            </a:br>
            <a:r>
              <a:rPr lang="en-US" sz="1000" b="1" dirty="0"/>
              <a:t> </a:t>
            </a:r>
            <a:r>
              <a:rPr lang="en-US" sz="1000" dirty="0"/>
              <a:t/>
            </a:r>
            <a:br>
              <a:rPr lang="en-US" sz="1000" dirty="0"/>
            </a:br>
            <a:r>
              <a:rPr lang="en-US" sz="1000" b="1" dirty="0"/>
              <a:t> </a:t>
            </a:r>
            <a:r>
              <a:rPr lang="en-US" sz="1000" dirty="0"/>
              <a:t/>
            </a:r>
            <a:br>
              <a:rPr lang="en-US" sz="1000" dirty="0"/>
            </a:br>
            <a:r>
              <a:rPr lang="en-US" sz="1000" b="1" dirty="0"/>
              <a:t>                                                    </a:t>
            </a:r>
            <a:r>
              <a:rPr lang="en-US" sz="1000" dirty="0"/>
              <a:t/>
            </a:r>
            <a:br>
              <a:rPr lang="en-US" sz="1000" dirty="0"/>
            </a:br>
            <a:r>
              <a:rPr lang="en-US" sz="1000" b="1" dirty="0"/>
              <a:t>                                           </a:t>
            </a:r>
            <a:r>
              <a:rPr lang="en-US" sz="1000" b="1" dirty="0" smtClean="0"/>
              <a:t>                                                                                                                                                            </a:t>
            </a:r>
            <a:r>
              <a:rPr lang="en-US" sz="2400" b="1" dirty="0" smtClean="0"/>
              <a:t> </a:t>
            </a:r>
            <a:r>
              <a:rPr lang="en-US" sz="2400" b="1" dirty="0" err="1"/>
              <a:t>የካቲት</a:t>
            </a:r>
            <a:r>
              <a:rPr lang="en-US" sz="2400" b="1" dirty="0"/>
              <a:t> 2013 </a:t>
            </a:r>
            <a:r>
              <a:rPr lang="en-US" sz="2400" b="1" dirty="0" err="1"/>
              <a:t>ዓ.ም</a:t>
            </a:r>
            <a:r>
              <a:rPr lang="en-US" sz="2400" dirty="0"/>
              <a:t/>
            </a:r>
            <a:br>
              <a:rPr lang="en-US" sz="2400" dirty="0"/>
            </a:br>
            <a:r>
              <a:rPr lang="en-US" sz="2400" b="1" dirty="0"/>
              <a:t>                                                       </a:t>
            </a:r>
            <a:r>
              <a:rPr lang="en-US" sz="2400" b="1" dirty="0" smtClean="0"/>
              <a:t>                              </a:t>
            </a:r>
            <a:r>
              <a:rPr lang="en-US" sz="2400" b="1" dirty="0" err="1"/>
              <a:t>አዲስ</a:t>
            </a:r>
            <a:r>
              <a:rPr lang="en-US" sz="2400" b="1" dirty="0"/>
              <a:t> </a:t>
            </a:r>
            <a:r>
              <a:rPr lang="en-US" sz="2400" b="1" dirty="0" err="1"/>
              <a:t>አበባ</a:t>
            </a:r>
            <a:r>
              <a:rPr lang="en-US" sz="2400" dirty="0"/>
              <a:t/>
            </a:r>
            <a:br>
              <a:rPr lang="en-US" sz="2400" dirty="0"/>
            </a:br>
            <a:r>
              <a:rPr lang="en-US" sz="1000" b="1" dirty="0"/>
              <a:t> </a:t>
            </a:r>
            <a:r>
              <a:rPr lang="en-US" sz="1000" dirty="0"/>
              <a:t/>
            </a:r>
            <a:br>
              <a:rPr lang="en-US" sz="1000" dirty="0"/>
            </a:br>
            <a:r>
              <a:rPr lang="en-US" sz="1000" b="1" dirty="0"/>
              <a:t> </a:t>
            </a:r>
            <a:r>
              <a:rPr lang="en-US" sz="1000" dirty="0"/>
              <a:t/>
            </a:r>
            <a:br>
              <a:rPr lang="en-US" sz="1000" dirty="0"/>
            </a:br>
            <a:r>
              <a:rPr lang="en-US" sz="1000" dirty="0"/>
              <a:t> </a:t>
            </a:r>
          </a:p>
        </p:txBody>
      </p:sp>
    </p:spTree>
    <p:extLst>
      <p:ext uri="{BB962C8B-B14F-4D97-AF65-F5344CB8AC3E}">
        <p14:creationId xmlns:p14="http://schemas.microsoft.com/office/powerpoint/2010/main" val="35756040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am-ET" sz="2800" dirty="0" smtClean="0"/>
              <a:t>2</a:t>
            </a:r>
            <a:r>
              <a:rPr lang="am-ET" sz="2800" dirty="0"/>
              <a:t>.	</a:t>
            </a:r>
            <a:r>
              <a:rPr lang="am-ET" sz="2800" b="1" dirty="0">
                <a:solidFill>
                  <a:srgbClr val="00B050"/>
                </a:solidFill>
              </a:rPr>
              <a:t>ትርጓሜ</a:t>
            </a:r>
            <a:r>
              <a:rPr lang="am-ET" sz="2800" dirty="0">
                <a:solidFill>
                  <a:srgbClr val="00B050"/>
                </a:solidFill>
              </a:rPr>
              <a:t> </a:t>
            </a:r>
            <a:r>
              <a:rPr lang="en-US" sz="2800" dirty="0" smtClean="0">
                <a:solidFill>
                  <a:srgbClr val="00B050"/>
                </a:solidFill>
              </a:rPr>
              <a:t>…..</a:t>
            </a:r>
            <a:r>
              <a:rPr lang="en-US" sz="2800" dirty="0" smtClean="0"/>
              <a:t/>
            </a:r>
            <a:br>
              <a:rPr lang="en-US" sz="2800" dirty="0" smtClean="0"/>
            </a:br>
            <a:r>
              <a:rPr lang="am-ET" sz="2800" dirty="0"/>
              <a:t/>
            </a:r>
            <a:br>
              <a:rPr lang="am-ET" sz="2800" dirty="0"/>
            </a:br>
            <a:r>
              <a:rPr lang="am-ET" sz="2800" dirty="0" smtClean="0"/>
              <a:t>7</a:t>
            </a:r>
            <a:r>
              <a:rPr lang="am-ET" sz="2800" dirty="0"/>
              <a:t>.	</a:t>
            </a:r>
            <a:r>
              <a:rPr lang="am-ET" sz="2800" dirty="0">
                <a:solidFill>
                  <a:srgbClr val="FFC000"/>
                </a:solidFill>
              </a:rPr>
              <a:t>“አግባብነት ያለው የምርመራ አካል”</a:t>
            </a:r>
            <a:r>
              <a:rPr lang="am-ET" sz="2800" dirty="0"/>
              <a:t> ማለት ከዚህ መመሪያ ጋር በተያያዘ ወንጀል መፈጸሙን የሚያመላክት ሁኔታ ሲያጋጥም ጉዳዩን እንዲመረምር የሚመራለት በህግ የመመርመርና የመክሰስ ስልጣን ያለው አካል ነው</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am-ET" sz="2800" dirty="0"/>
              <a:t/>
            </a:r>
            <a:br>
              <a:rPr lang="am-ET"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1154535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en-US" sz="2800" b="1" dirty="0" smtClean="0">
                <a:solidFill>
                  <a:srgbClr val="00B050"/>
                </a:solidFill>
              </a:rPr>
              <a:t>……</a:t>
            </a:r>
            <a:r>
              <a:rPr lang="am-ET" sz="2800" dirty="0"/>
              <a:t/>
            </a:r>
            <a:br>
              <a:rPr lang="am-ET" sz="2800" dirty="0"/>
            </a:br>
            <a:r>
              <a:rPr lang="am-ET" sz="2800" dirty="0"/>
              <a:t>8.	</a:t>
            </a:r>
            <a:r>
              <a:rPr lang="am-ET" sz="2800" dirty="0">
                <a:solidFill>
                  <a:srgbClr val="FFC000"/>
                </a:solidFill>
              </a:rPr>
              <a:t>“አገልግሎት  ማቋረጥ”</a:t>
            </a:r>
            <a:r>
              <a:rPr lang="am-ET" sz="2800" dirty="0"/>
              <a:t> ማለት አንድ ሃብት አስመዝጋቢ በመስሪያ ቤቱ ሃብቱን ካስመዘገበ 6 ወር እና ከዛ በላይ ሲሰራ ቆይቶ በማንኛውም ሁኔታ መስሪያ ቤቱን ሲለቅ ሃብት እና የገቢ ምንጩን የሚያስመዘግብበት ሥርዓት ነው፣ </a:t>
            </a:r>
            <a:br>
              <a:rPr lang="am-ET" sz="2800" dirty="0"/>
            </a:br>
            <a:r>
              <a:rPr lang="am-ET" sz="2800" dirty="0"/>
              <a:t>9.</a:t>
            </a:r>
            <a:r>
              <a:rPr lang="am-ET" sz="2800" dirty="0">
                <a:solidFill>
                  <a:srgbClr val="FFC000"/>
                </a:solidFill>
              </a:rPr>
              <a:t>	“ዋና መዝገብ ወይም ባህር መዝገብ”</a:t>
            </a:r>
            <a:r>
              <a:rPr lang="am-ET" sz="2800" dirty="0"/>
              <a:t> ማለት ሃብት ምዝገባ ተፈፃሚ የሚሆንባቸው የመንግስት መስሪያ ቤቶች፣ የመንግስት ልማት ድርጅቶች እና ህዝባዊ ድርጅቶች ውስጥ ሃብት ማስመዝገብ ያለባቸውን አስመዝጋቢዎች በሥራ መደብ እና ስም ዝርዝር እንዲይዝ በተለይ የተዘጋጀ ወይም የተደራጀ መረጃ ነው</a:t>
            </a:r>
            <a:r>
              <a:rPr lang="am-ET" sz="2800" dirty="0" smtClean="0"/>
              <a:t>፣</a:t>
            </a: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19194188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dirty="0" smtClean="0"/>
              <a:t> </a:t>
            </a:r>
            <a:r>
              <a:rPr lang="am-ET" sz="2800" b="1" dirty="0">
                <a:solidFill>
                  <a:srgbClr val="00B050"/>
                </a:solidFill>
              </a:rPr>
              <a:t>2.	</a:t>
            </a:r>
            <a:r>
              <a:rPr lang="am-ET" sz="2800" b="1" dirty="0" smtClean="0">
                <a:solidFill>
                  <a:srgbClr val="00B050"/>
                </a:solidFill>
              </a:rPr>
              <a:t>ትርጓሜ</a:t>
            </a:r>
            <a:r>
              <a:rPr lang="en-US" sz="2800" b="1" dirty="0" smtClean="0">
                <a:solidFill>
                  <a:srgbClr val="00B050"/>
                </a:solidFill>
              </a:rPr>
              <a:t>….</a:t>
            </a:r>
            <a:r>
              <a:rPr lang="am-ET" sz="2800" b="1" dirty="0">
                <a:solidFill>
                  <a:srgbClr val="00B050"/>
                </a:solidFill>
              </a:rPr>
              <a:t/>
            </a:r>
            <a:br>
              <a:rPr lang="am-ET" sz="2800" b="1" dirty="0">
                <a:solidFill>
                  <a:srgbClr val="00B050"/>
                </a:solidFill>
              </a:rPr>
            </a:br>
            <a:r>
              <a:rPr lang="en-US" sz="2800" dirty="0" smtClean="0"/>
              <a:t>10.</a:t>
            </a:r>
            <a:r>
              <a:rPr lang="am-ET" sz="2800" dirty="0" smtClean="0">
                <a:solidFill>
                  <a:srgbClr val="FFC000"/>
                </a:solidFill>
              </a:rPr>
              <a:t>“የሃብት </a:t>
            </a:r>
            <a:r>
              <a:rPr lang="am-ET" sz="2800" dirty="0">
                <a:solidFill>
                  <a:srgbClr val="FFC000"/>
                </a:solidFill>
              </a:rPr>
              <a:t>ማሳወቅ እና ምዝገባ አሠራር”</a:t>
            </a:r>
            <a:r>
              <a:rPr lang="am-ET" sz="2800" dirty="0"/>
              <a:t> ማለት የሃብት ማሳወቅ እና ምዝገባን፣ የሃብት ምዝገባ መረጃ ትክክለኛነት ማረጋገጥን እና የሃብት ምዝገባ መረጃ ለህዝብ ተደራሽ የሚያደረግበትን ሂደት የሚያጠቃልል ተግባር ነው፣ </a:t>
            </a:r>
            <a:r>
              <a:rPr lang="en-US" sz="2800" dirty="0" smtClean="0"/>
              <a:t/>
            </a:r>
            <a:br>
              <a:rPr lang="en-US" sz="2800" dirty="0" smtClean="0"/>
            </a:br>
            <a:r>
              <a:rPr lang="am-ET" sz="2800" dirty="0"/>
              <a:t/>
            </a:r>
            <a:br>
              <a:rPr lang="am-ET" sz="2800" dirty="0"/>
            </a:br>
            <a:r>
              <a:rPr lang="am-ET" sz="2800" dirty="0"/>
              <a:t>11.	</a:t>
            </a:r>
            <a:r>
              <a:rPr lang="am-ET" sz="2800" dirty="0">
                <a:solidFill>
                  <a:srgbClr val="FFFF00"/>
                </a:solidFill>
              </a:rPr>
              <a:t>“</a:t>
            </a:r>
            <a:r>
              <a:rPr lang="am-ET" sz="2800" b="1" dirty="0">
                <a:solidFill>
                  <a:srgbClr val="FFFF00"/>
                </a:solidFill>
              </a:rPr>
              <a:t>የስነምግባር መከታታያ ክፍሎች</a:t>
            </a:r>
            <a:r>
              <a:rPr lang="am-ET" sz="2800" dirty="0">
                <a:solidFill>
                  <a:srgbClr val="FFFF00"/>
                </a:solidFill>
              </a:rPr>
              <a:t>”</a:t>
            </a:r>
            <a:r>
              <a:rPr lang="am-ET" sz="2800" dirty="0"/>
              <a:t> ማለት </a:t>
            </a:r>
            <a:r>
              <a:rPr lang="am-ET" sz="2800" dirty="0">
                <a:solidFill>
                  <a:srgbClr val="FFC000"/>
                </a:solidFill>
              </a:rPr>
              <a:t>በመንግስት መስሪያ ቤት ወይም በመንግስት ልማት ድርጅቶች ወይም በህዝባዊ ድርጅቶች ውስጥ የስነምግባርና የፀረ ሙስና ኮሚሽን ስራውን በየተቋማቱ ለማሰራት የሚያደራጀቸው አደረጃጀቶች ናቸው</a:t>
            </a:r>
            <a:r>
              <a:rPr lang="am-ET" sz="2800" dirty="0" smtClean="0"/>
              <a:t>፣</a:t>
            </a:r>
            <a:r>
              <a:rPr lang="en-US" sz="2800" dirty="0" smtClean="0"/>
              <a:t/>
            </a:r>
            <a:br>
              <a:rPr lang="en-US" sz="2800" dirty="0" smtClean="0"/>
            </a:br>
            <a:r>
              <a:rPr lang="am-ET" sz="2800" dirty="0"/>
              <a:t/>
            </a:r>
            <a:br>
              <a:rPr lang="am-ET"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dirty="0"/>
              <a:t>ክፍል አንድ ፡- ጠቅላላ</a:t>
            </a:r>
            <a:endParaRPr lang="en-US" sz="3600" dirty="0" smtClean="0"/>
          </a:p>
        </p:txBody>
      </p:sp>
    </p:spTree>
    <p:extLst>
      <p:ext uri="{BB962C8B-B14F-4D97-AF65-F5344CB8AC3E}">
        <p14:creationId xmlns:p14="http://schemas.microsoft.com/office/powerpoint/2010/main" val="99546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am-ET" sz="2800" dirty="0"/>
              <a:t/>
            </a:r>
            <a:br>
              <a:rPr lang="am-ET" sz="2800" dirty="0"/>
            </a:br>
            <a:r>
              <a:rPr lang="en-US" sz="2800" dirty="0" smtClean="0"/>
              <a:t>12. </a:t>
            </a:r>
            <a:r>
              <a:rPr lang="am-ET" sz="2800" dirty="0" smtClean="0">
                <a:solidFill>
                  <a:srgbClr val="FFC000"/>
                </a:solidFill>
              </a:rPr>
              <a:t>“የሃብት </a:t>
            </a:r>
            <a:r>
              <a:rPr lang="am-ET" sz="2800" dirty="0">
                <a:solidFill>
                  <a:srgbClr val="FFC000"/>
                </a:solidFill>
              </a:rPr>
              <a:t>ምዝገባ መረጃ ትክክለኛነት ማረጋገጥ” </a:t>
            </a:r>
            <a:r>
              <a:rPr lang="am-ET" sz="2800" dirty="0"/>
              <a:t> ማለት በኮሚሽኑ  የሃብት ማሳወቅ እና ምዝገባ ዳይሬክቶሬት ሃብት የሚያሳውቀው ግለሰብ የሰጠው መረጃ የተሟላ፣ እውነተኛ፣ የአኗኗር ደረጃው ካስመዘገበው ሀብትና የገቢ ምንጭ ጋር፣ የገቢ ሁኔታው ካስመዘገበው ሃብት እና የገቢ ምንጭ ጋር የሚጣጣም መሆኑን ለማረጋገጥ የሚያከናወን ሂደትን የሚመለከት ነው፣ </a:t>
            </a:r>
            <a:br>
              <a:rPr lang="am-ET" sz="2800" dirty="0"/>
            </a:br>
            <a:r>
              <a:rPr lang="am-ET" sz="2800" dirty="0"/>
              <a:t>13</a:t>
            </a:r>
            <a:r>
              <a:rPr lang="am-ET" sz="2800" dirty="0" smtClean="0"/>
              <a:t>.</a:t>
            </a:r>
            <a:r>
              <a:rPr lang="am-ET" sz="2800" dirty="0" smtClean="0">
                <a:solidFill>
                  <a:srgbClr val="FFC000"/>
                </a:solidFill>
              </a:rPr>
              <a:t>“</a:t>
            </a:r>
            <a:r>
              <a:rPr lang="am-ET" sz="2800" dirty="0">
                <a:solidFill>
                  <a:srgbClr val="FFC000"/>
                </a:solidFill>
              </a:rPr>
              <a:t>የሃብት ምዝገባ ትክክለኛነት ቅድመ-ማረጋገጥ”</a:t>
            </a:r>
            <a:r>
              <a:rPr lang="am-ET" sz="2800" dirty="0"/>
              <a:t>  ማለት በሃብት ምዝገባ ወቅት የሃብት ምዝገባ ማረጋገጫ ሰርተፊኬት ከመሰጠቱ በፊት መረጃው በትክክል እና በተሟላ ሁኔታ ስለመሞላቱ እና በሁሉም ገፆች ላይ የሐብት አስመዝጋቢው ፊርማ ያረፈበት ስለመሆኑ በኮሚሽኑ የሚረጋገጥበት ሂደት ነው</a:t>
            </a:r>
            <a:r>
              <a:rPr lang="am-ET" sz="2800" dirty="0" smtClean="0"/>
              <a:t>፣</a:t>
            </a: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dirty="0"/>
              <a:t>ክፍል አንድ ፡- ጠቅላላ</a:t>
            </a:r>
            <a:endParaRPr lang="en-US" sz="3600" dirty="0" smtClean="0"/>
          </a:p>
        </p:txBody>
      </p:sp>
    </p:spTree>
    <p:extLst>
      <p:ext uri="{BB962C8B-B14F-4D97-AF65-F5344CB8AC3E}">
        <p14:creationId xmlns:p14="http://schemas.microsoft.com/office/powerpoint/2010/main" val="1619286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dirty="0" smtClean="0">
                <a:solidFill>
                  <a:srgbClr val="00B050"/>
                </a:solidFill>
              </a:rPr>
              <a:t>2</a:t>
            </a:r>
            <a:r>
              <a:rPr lang="am-ET" sz="2800" dirty="0">
                <a:solidFill>
                  <a:srgbClr val="00B050"/>
                </a:solidFill>
              </a:rPr>
              <a:t>.	</a:t>
            </a:r>
            <a:r>
              <a:rPr lang="am-ET" sz="2800" dirty="0" smtClean="0">
                <a:solidFill>
                  <a:srgbClr val="00B050"/>
                </a:solidFill>
              </a:rPr>
              <a:t>ትርጓሜ</a:t>
            </a:r>
            <a:r>
              <a:rPr lang="en-US" sz="2800" dirty="0" smtClean="0">
                <a:solidFill>
                  <a:srgbClr val="00B050"/>
                </a:solidFill>
              </a:rPr>
              <a:t>….</a:t>
            </a:r>
            <a:r>
              <a:rPr lang="am-ET" sz="2800" dirty="0">
                <a:solidFill>
                  <a:srgbClr val="00B050"/>
                </a:solidFill>
              </a:rPr>
              <a:t/>
            </a:r>
            <a:br>
              <a:rPr lang="am-ET" sz="2800" dirty="0">
                <a:solidFill>
                  <a:srgbClr val="00B050"/>
                </a:solidFill>
              </a:rPr>
            </a:br>
            <a:r>
              <a:rPr lang="en-US" sz="2800" dirty="0" smtClean="0"/>
              <a:t>14. </a:t>
            </a:r>
            <a:r>
              <a:rPr lang="am-ET" sz="2800" dirty="0" smtClean="0">
                <a:solidFill>
                  <a:srgbClr val="FFC000"/>
                </a:solidFill>
              </a:rPr>
              <a:t>“የሃብት </a:t>
            </a:r>
            <a:r>
              <a:rPr lang="am-ET" sz="2800" dirty="0">
                <a:solidFill>
                  <a:srgbClr val="FFC000"/>
                </a:solidFill>
              </a:rPr>
              <a:t>ምዝገባ መረጃን ለህዝብ ክፍት ማድረግ</a:t>
            </a:r>
            <a:r>
              <a:rPr lang="am-ET" sz="2800" dirty="0"/>
              <a:t>” ማለት በጽሁፍ በሚቀርብ ጥያቄ መሰረት ተመዝግቦ በኮሚሽኑ እጅ የሚገኝ  የሃብት ምዝገባ መረጃ ለሚጠይቅ ሰው ወይም ተቋም ለጠያቂው ተደራሽ የሚደረግበት አሰራር ሲሆን የሚሰጠው መረጃ  በሃብት ማሳወቅና ምዝገባ አዋጅ አንቀጽ 12(4) እና በዚህ መመሪያ በአንቀፅ 13(1) መሠረት በሚስጥር ተጠብቀው እንዲቆዩ የተለዩትን የሃብት አስመዝጋቢውን ቤተሰብ ሃብትና  የገቢ ምንጭ  መረጃን አይጨምርም፣</a:t>
            </a:r>
            <a:br>
              <a:rPr lang="am-ET" sz="2800" dirty="0"/>
            </a:br>
            <a:r>
              <a:rPr lang="am-ET" sz="2800" dirty="0"/>
              <a:t>15.	 </a:t>
            </a:r>
            <a:r>
              <a:rPr lang="am-ET" sz="2800" dirty="0">
                <a:solidFill>
                  <a:srgbClr val="FFFF00"/>
                </a:solidFill>
              </a:rPr>
              <a:t>“</a:t>
            </a:r>
            <a:r>
              <a:rPr lang="am-ET" sz="2800" b="1" dirty="0">
                <a:solidFill>
                  <a:srgbClr val="FFFF00"/>
                </a:solidFill>
              </a:rPr>
              <a:t>የፌደራል ተቋማት</a:t>
            </a:r>
            <a:r>
              <a:rPr lang="am-ET" sz="2800" dirty="0">
                <a:solidFill>
                  <a:srgbClr val="FFFF00"/>
                </a:solidFill>
              </a:rPr>
              <a:t>” </a:t>
            </a:r>
            <a:r>
              <a:rPr lang="am-ET" sz="2800" dirty="0"/>
              <a:t>ማለት </a:t>
            </a:r>
            <a:r>
              <a:rPr lang="am-ET" sz="2800" dirty="0">
                <a:solidFill>
                  <a:srgbClr val="FFC000"/>
                </a:solidFill>
              </a:rPr>
              <a:t>ሙሉ በሙሉ ወይም በከፊል በመንግስት በጀት የሚተዳደሩ የፌደራል መንግስት መስሪያ ቤቶች እና የፌደራል ልማት ድርጅቶችን ይጨምራል፤</a:t>
            </a:r>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dirty="0"/>
              <a:t>ክፍል አንድ ፡- ጠቅላላ</a:t>
            </a:r>
            <a:endParaRPr lang="en-US" sz="3600" dirty="0" smtClean="0"/>
          </a:p>
        </p:txBody>
      </p:sp>
    </p:spTree>
    <p:extLst>
      <p:ext uri="{BB962C8B-B14F-4D97-AF65-F5344CB8AC3E}">
        <p14:creationId xmlns:p14="http://schemas.microsoft.com/office/powerpoint/2010/main" val="21204961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en-US" sz="2800" b="1" dirty="0" smtClean="0">
                <a:solidFill>
                  <a:srgbClr val="00B050"/>
                </a:solidFill>
              </a:rPr>
              <a:t>…..</a:t>
            </a:r>
            <a:r>
              <a:rPr lang="am-ET" sz="2800" dirty="0"/>
              <a:t/>
            </a:r>
            <a:br>
              <a:rPr lang="am-ET" sz="2800" dirty="0"/>
            </a:br>
            <a:r>
              <a:rPr lang="en-US" sz="2800" dirty="0" smtClean="0"/>
              <a:t>16.  </a:t>
            </a:r>
            <a:r>
              <a:rPr lang="am-ET" sz="2800" dirty="0" smtClean="0">
                <a:solidFill>
                  <a:srgbClr val="FFC000"/>
                </a:solidFill>
              </a:rPr>
              <a:t>“</a:t>
            </a:r>
            <a:r>
              <a:rPr lang="am-ET" sz="2800" dirty="0">
                <a:solidFill>
                  <a:srgbClr val="FFC000"/>
                </a:solidFill>
              </a:rPr>
              <a:t>የመንግስት መስሪያ ቤት”</a:t>
            </a:r>
            <a:r>
              <a:rPr lang="am-ET" sz="2800" dirty="0"/>
              <a:t> ማለት በጀቱ ሙሉ በሙሉ ወይም በከፊል በመንግስት በጀት የሚተዳደር እና የፌዴራል መንግስቱ ስራዎች የሚከናወኑበት ማንኛውም መስሪያ ቤት ነው</a:t>
            </a:r>
            <a:r>
              <a:rPr lang="am-ET" sz="2800" dirty="0" smtClean="0"/>
              <a:t>፣</a:t>
            </a:r>
            <a:r>
              <a:rPr lang="en-US" sz="2800" dirty="0" smtClean="0"/>
              <a:t/>
            </a:r>
            <a:br>
              <a:rPr lang="en-US" sz="2800" dirty="0" smtClean="0"/>
            </a:br>
            <a:r>
              <a:rPr lang="am-ET" sz="2800" dirty="0"/>
              <a:t/>
            </a:r>
            <a:br>
              <a:rPr lang="am-ET" sz="2800" dirty="0"/>
            </a:br>
            <a:r>
              <a:rPr lang="am-ET" sz="2800" dirty="0"/>
              <a:t>17.	 </a:t>
            </a:r>
            <a:r>
              <a:rPr lang="am-ET" sz="2800" dirty="0">
                <a:solidFill>
                  <a:srgbClr val="FFC000"/>
                </a:solidFill>
              </a:rPr>
              <a:t>“የመንግስት  ልማት  ድርጅቶች”</a:t>
            </a:r>
            <a:r>
              <a:rPr lang="am-ET" sz="2800" dirty="0"/>
              <a:t> ማለት የመንግስት ባለቤትነት ድርሻ በሙሉ ወይም በከፊል ያለበት ማንኛውም የፌዴራል መንግስት የልማት ድርጅት ወይም የአክሲዮን ኩባንያ ነው፣ </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1151631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en-US" sz="2800" b="1" dirty="0" smtClean="0">
                <a:solidFill>
                  <a:srgbClr val="00B050"/>
                </a:solidFill>
              </a:rPr>
              <a:t>…..</a:t>
            </a:r>
            <a:r>
              <a:rPr lang="en-US" sz="2800" dirty="0" smtClean="0"/>
              <a:t/>
            </a:r>
            <a:br>
              <a:rPr lang="en-US" sz="2800" dirty="0" smtClean="0"/>
            </a:br>
            <a:r>
              <a:rPr lang="am-ET" sz="2800" dirty="0" smtClean="0"/>
              <a:t>18</a:t>
            </a:r>
            <a:r>
              <a:rPr lang="am-ET" sz="2800" dirty="0"/>
              <a:t>.	</a:t>
            </a:r>
            <a:r>
              <a:rPr lang="am-ET" sz="2800" dirty="0">
                <a:solidFill>
                  <a:srgbClr val="FFFF00"/>
                </a:solidFill>
              </a:rPr>
              <a:t>“</a:t>
            </a:r>
            <a:r>
              <a:rPr lang="am-ET" sz="2800" b="1" dirty="0">
                <a:solidFill>
                  <a:srgbClr val="FFFF00"/>
                </a:solidFill>
              </a:rPr>
              <a:t>ህዝባዊ ድርጅት</a:t>
            </a:r>
            <a:r>
              <a:rPr lang="am-ET" sz="2800" dirty="0">
                <a:solidFill>
                  <a:srgbClr val="FFFF00"/>
                </a:solidFill>
              </a:rPr>
              <a:t>’’</a:t>
            </a:r>
            <a:r>
              <a:rPr lang="am-ET" sz="2800" dirty="0"/>
              <a:t> ማለት </a:t>
            </a:r>
            <a:r>
              <a:rPr lang="am-ET" sz="2800" dirty="0">
                <a:solidFill>
                  <a:schemeClr val="bg1"/>
                </a:solidFill>
              </a:rPr>
              <a:t>በማንኛውም አግባብ ከአባላት ወይም ከህዝብ የተሰበሰበ ወይም ለህዝባዊ አገልግሎት ታስቦ የተሰበሰበ ገንዘብ፣ ንብረት ወይም ሌላ ሃብትን የሚያስተዳደር አካልንና አግባብነት ያለው ኩባንያን የሚያካትት የግል ዘርፍ ሲሆን </a:t>
            </a:r>
            <a:r>
              <a:rPr lang="am-ET" sz="2800" dirty="0">
                <a:solidFill>
                  <a:srgbClr val="FFC000"/>
                </a:solidFill>
              </a:rPr>
              <a:t>የሃይማኖት ድርጅትን፣የፖለቲካ ድርጅትን(ፓርቲን)፣ የዓለም አቀፍ ድርጅት እና ዕድርንና ተመሳሳይ ባህላዊ ወይም ሃይማኖታዊ ይዘት ያለው ማህበርን አያካትትም</a:t>
            </a:r>
            <a:r>
              <a:rPr lang="am-ET" sz="2800" dirty="0" smtClean="0">
                <a:solidFill>
                  <a:srgbClr val="FFC000"/>
                </a:solidFill>
              </a:rPr>
              <a:t>።</a:t>
            </a:r>
            <a:r>
              <a:rPr lang="en-US" sz="2800" dirty="0" smtClean="0">
                <a:solidFill>
                  <a:srgbClr val="FFC000"/>
                </a:solidFill>
              </a:rPr>
              <a:t/>
            </a:r>
            <a:br>
              <a:rPr lang="en-US" sz="2800" dirty="0" smtClean="0">
                <a:solidFill>
                  <a:srgbClr val="FFC000"/>
                </a:solidFill>
              </a:rPr>
            </a:br>
            <a:r>
              <a:rPr lang="en-US" sz="2800" dirty="0" smtClean="0">
                <a:solidFill>
                  <a:srgbClr val="FFC000"/>
                </a:solidFill>
              </a:rPr>
              <a:t/>
            </a:r>
            <a:br>
              <a:rPr lang="en-US" sz="2800" dirty="0" smtClean="0">
                <a:solidFill>
                  <a:srgbClr val="FFC000"/>
                </a:solidFill>
              </a:rPr>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3566192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en-US" sz="2800" b="1" dirty="0" smtClean="0">
                <a:solidFill>
                  <a:srgbClr val="00B050"/>
                </a:solidFill>
              </a:rPr>
              <a:t>…...</a:t>
            </a:r>
            <a:r>
              <a:rPr lang="en-US" sz="2800" dirty="0" smtClean="0"/>
              <a:t/>
            </a:r>
            <a:br>
              <a:rPr lang="en-US" sz="2800" dirty="0" smtClean="0"/>
            </a:br>
            <a:r>
              <a:rPr lang="am-ET" sz="2800" dirty="0" smtClean="0"/>
              <a:t>1</a:t>
            </a:r>
            <a:r>
              <a:rPr lang="en-US" sz="2800" dirty="0" smtClean="0"/>
              <a:t>9</a:t>
            </a:r>
            <a:r>
              <a:rPr lang="am-ET" sz="2800" dirty="0" smtClean="0"/>
              <a:t>.</a:t>
            </a:r>
            <a:r>
              <a:rPr lang="am-ET" sz="2800" dirty="0"/>
              <a:t>	</a:t>
            </a:r>
            <a:r>
              <a:rPr lang="am-ET" sz="2800" dirty="0">
                <a:solidFill>
                  <a:srgbClr val="FFC000"/>
                </a:solidFill>
              </a:rPr>
              <a:t>“ጥቆማ”</a:t>
            </a:r>
            <a:r>
              <a:rPr lang="am-ET" sz="2800" dirty="0"/>
              <a:t> ማለት  በሃብት  ምዝገባ  መረጃ ትክክለኛነት ማረጋገጥ ሂደት ውስጥ ሃብት አስመዝጋቢው ያላስመዘገበው እና የደበቀው ሃብት መኖሩን ወይም ሀሰተኛ የሃብት መረጃ መመዝገቡን አስመልክቶ ከማንኛውም ዜጋ በፅሁፍ በስልክ፣ በቃል፣ በኮሚሽኑ ፋክስ፣ በድረ ገፅ ወይም በሌላ በማንኛውም መገናኛ ዘዴ የሚሰጥ መረጃ  ማለት ነው፣</a:t>
            </a:r>
            <a:br>
              <a:rPr lang="am-ET" sz="2800" dirty="0"/>
            </a:br>
            <a:r>
              <a:rPr lang="en-US" sz="2800" dirty="0"/>
              <a:t/>
            </a:r>
            <a:br>
              <a:rPr lang="en-US" sz="2800" dirty="0"/>
            </a:b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10286908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am-ET" sz="2800" b="1" dirty="0" smtClean="0">
                <a:solidFill>
                  <a:srgbClr val="00B050"/>
                </a:solidFill>
              </a:rPr>
              <a:t>2</a:t>
            </a:r>
            <a:r>
              <a:rPr lang="am-ET" sz="2800" b="1" dirty="0">
                <a:solidFill>
                  <a:srgbClr val="00B050"/>
                </a:solidFill>
              </a:rPr>
              <a:t>.	</a:t>
            </a:r>
            <a:r>
              <a:rPr lang="am-ET" sz="2800" b="1" dirty="0" smtClean="0">
                <a:solidFill>
                  <a:srgbClr val="00B050"/>
                </a:solidFill>
              </a:rPr>
              <a:t>ትርጓሜ</a:t>
            </a:r>
            <a:r>
              <a:rPr lang="en-US" sz="2800" b="1" dirty="0" smtClean="0">
                <a:solidFill>
                  <a:srgbClr val="00B050"/>
                </a:solidFill>
              </a:rPr>
              <a:t>….</a:t>
            </a:r>
            <a:r>
              <a:rPr lang="am-ET" sz="2800" b="1" dirty="0">
                <a:solidFill>
                  <a:srgbClr val="00B050"/>
                </a:solidFill>
              </a:rPr>
              <a:t/>
            </a:r>
            <a:br>
              <a:rPr lang="am-ET" sz="2800" b="1" dirty="0">
                <a:solidFill>
                  <a:srgbClr val="00B050"/>
                </a:solidFill>
              </a:rPr>
            </a:br>
            <a:r>
              <a:rPr lang="am-ET" sz="2800" dirty="0"/>
              <a:t>20.	 </a:t>
            </a:r>
            <a:r>
              <a:rPr lang="am-ET" sz="2800" dirty="0">
                <a:solidFill>
                  <a:srgbClr val="FFC000"/>
                </a:solidFill>
              </a:rPr>
              <a:t>“ቤተሰብ”</a:t>
            </a:r>
            <a:r>
              <a:rPr lang="am-ET" sz="2800" dirty="0"/>
              <a:t> ማለት የተሿሚ፣ የህዝብ ተመራጭ ወይም የመንግስት ሠራተኛ የትዳር ጓደኛ ወይም በስሩ የሚተዳደር ዕድሜው 18 ዓመት ያልሞላ ልጅ ሲሆን፤ጋብቻ ሳይፈፀም እንደባልና ሚስት አብሮ የሚኖር ሰው እና የጉዲፈቻ ልጅን ይጨምራል፡፡ </a:t>
            </a:r>
            <a:r>
              <a:rPr lang="en-US" sz="2800" dirty="0" smtClean="0"/>
              <a:t/>
            </a:r>
            <a:br>
              <a:rPr lang="en-US" sz="2800" dirty="0" smtClean="0"/>
            </a:br>
            <a:r>
              <a:rPr lang="am-ET" sz="2800" dirty="0"/>
              <a:t/>
            </a:r>
            <a:br>
              <a:rPr lang="am-ET" sz="2800" dirty="0"/>
            </a:br>
            <a:r>
              <a:rPr lang="am-ET" sz="2800" dirty="0"/>
              <a:t>21.	 </a:t>
            </a:r>
            <a:r>
              <a:rPr lang="am-ET" sz="2800" dirty="0">
                <a:solidFill>
                  <a:srgbClr val="FFFF00"/>
                </a:solidFill>
              </a:rPr>
              <a:t>“</a:t>
            </a:r>
            <a:r>
              <a:rPr lang="am-ET" sz="2800" b="1" dirty="0">
                <a:solidFill>
                  <a:srgbClr val="FFFF00"/>
                </a:solidFill>
              </a:rPr>
              <a:t>ሰው</a:t>
            </a:r>
            <a:r>
              <a:rPr lang="am-ET" sz="2800" dirty="0">
                <a:solidFill>
                  <a:srgbClr val="FFFF00"/>
                </a:solidFill>
              </a:rPr>
              <a:t>”</a:t>
            </a:r>
            <a:r>
              <a:rPr lang="am-ET" sz="2800" dirty="0"/>
              <a:t> ማለት </a:t>
            </a:r>
            <a:r>
              <a:rPr lang="am-ET" sz="2800" dirty="0">
                <a:solidFill>
                  <a:srgbClr val="FFC000"/>
                </a:solidFill>
              </a:rPr>
              <a:t>የተፈጥሮ ሰው ወይም በህግ የሰውነት መብት የተሰጠው አካል ነው</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31332714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am-ET" sz="2800" dirty="0" smtClean="0"/>
              <a:t>3</a:t>
            </a:r>
            <a:r>
              <a:rPr lang="am-ET" sz="2800" dirty="0"/>
              <a:t>.	 </a:t>
            </a:r>
            <a:r>
              <a:rPr lang="am-ET" sz="2800" dirty="0">
                <a:solidFill>
                  <a:srgbClr val="FFC000"/>
                </a:solidFill>
              </a:rPr>
              <a:t>የፆታ አገላለፅ</a:t>
            </a:r>
            <a:r>
              <a:rPr lang="am-ET" sz="2800" dirty="0"/>
              <a:t>       </a:t>
            </a:r>
            <a:br>
              <a:rPr lang="am-ET" sz="2800" dirty="0"/>
            </a:br>
            <a:r>
              <a:rPr lang="am-ET" sz="2800" dirty="0"/>
              <a:t>በዚህ መመሪያ ውስጥ በወንድ ፆታ የተገለጸው ለሴት ፆታም ያገለግላል፡፡ </a:t>
            </a:r>
            <a:r>
              <a:rPr lang="en-US" sz="2800" dirty="0" smtClean="0"/>
              <a:t/>
            </a:r>
            <a:br>
              <a:rPr lang="en-US" sz="2800" dirty="0" smtClean="0"/>
            </a:br>
            <a:r>
              <a:rPr lang="am-ET" sz="2800" dirty="0"/>
              <a:t/>
            </a:r>
            <a:br>
              <a:rPr lang="am-ET" sz="2800" dirty="0"/>
            </a:br>
            <a:r>
              <a:rPr lang="am-ET" sz="2800" dirty="0"/>
              <a:t>4.	</a:t>
            </a:r>
            <a:r>
              <a:rPr lang="am-ET" sz="2800" b="1" dirty="0">
                <a:solidFill>
                  <a:srgbClr val="FFFF00"/>
                </a:solidFill>
              </a:rPr>
              <a:t>የተፈፃሚነት ወሰን</a:t>
            </a:r>
            <a:r>
              <a:rPr lang="am-ET" sz="2800" dirty="0"/>
              <a:t>  </a:t>
            </a:r>
            <a:r>
              <a:rPr lang="en-US" sz="2800" dirty="0" smtClean="0"/>
              <a:t/>
            </a:r>
            <a:br>
              <a:rPr lang="en-US" sz="2800" dirty="0" smtClean="0"/>
            </a:br>
            <a:r>
              <a:rPr lang="am-ET" sz="2800" dirty="0"/>
              <a:t/>
            </a:r>
            <a:br>
              <a:rPr lang="am-ET" sz="2800" dirty="0"/>
            </a:br>
            <a:r>
              <a:rPr lang="am-ET" sz="2800" dirty="0">
                <a:solidFill>
                  <a:srgbClr val="FFC000"/>
                </a:solidFill>
              </a:rPr>
              <a:t>ይህ መመሪያ በፌዴራል ተቋማት ውስጥ ባሉ የመንግስት መስሪያ ቤት፣የልማት ድርጅት እና ህዝባዊ ድርጅት ውስጥ በሚገኙ ተመራጮች፣ ተሿሚዎች፣ የሥራ ኃላፊዎች እና  ሠራተኞች ላይ ተፈጻሚነት ይኖረዋል፡፡ </a:t>
            </a:r>
            <a:br>
              <a:rPr lang="am-ET" sz="2800" dirty="0">
                <a:solidFill>
                  <a:srgbClr val="FFC000"/>
                </a:solidFill>
              </a:rPr>
            </a:b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3091918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pPr marL="457200" indent="-457200">
              <a:buFont typeface="Wingdings" panose="05000000000000000000" pitchFamily="2" charset="2"/>
              <a:buChar char="Ø"/>
            </a:pPr>
            <a:r>
              <a:rPr lang="am-ET" sz="2800" dirty="0" smtClean="0"/>
              <a:t>የሀብት </a:t>
            </a:r>
            <a:r>
              <a:rPr lang="am-ET" sz="2800" dirty="0"/>
              <a:t>ማሳወቅና ምዝገባ አፈፃፀም</a:t>
            </a:r>
            <a:br>
              <a:rPr lang="am-ET" sz="2800" dirty="0"/>
            </a:br>
            <a:r>
              <a:rPr lang="am-ET" sz="2800" dirty="0"/>
              <a:t> መመሪያ </a:t>
            </a:r>
            <a:r>
              <a:rPr lang="am-ET" sz="2800" dirty="0">
                <a:solidFill>
                  <a:srgbClr val="FFFF00"/>
                </a:solidFill>
              </a:rPr>
              <a:t>ቁጥር 18/2013</a:t>
            </a:r>
            <a:r>
              <a:rPr lang="am-ET" sz="2800" dirty="0"/>
              <a:t> </a:t>
            </a:r>
            <a:br>
              <a:rPr lang="am-ET" sz="2800" dirty="0"/>
            </a:br>
            <a:r>
              <a:rPr lang="am-ET" sz="2800" dirty="0"/>
              <a:t>-	</a:t>
            </a:r>
            <a:r>
              <a:rPr lang="am-ET" sz="2800" dirty="0">
                <a:solidFill>
                  <a:srgbClr val="FFFF00"/>
                </a:solidFill>
              </a:rPr>
              <a:t>4 </a:t>
            </a:r>
            <a:r>
              <a:rPr lang="am-ET" sz="2800" dirty="0" smtClean="0">
                <a:solidFill>
                  <a:srgbClr val="FFFF00"/>
                </a:solidFill>
              </a:rPr>
              <a:t>ክፍሎች</a:t>
            </a:r>
            <a:r>
              <a:rPr lang="en-US" sz="2800" dirty="0" smtClean="0">
                <a:solidFill>
                  <a:srgbClr val="FFFF00"/>
                </a:solidFill>
              </a:rPr>
              <a:t> </a:t>
            </a:r>
            <a:r>
              <a:rPr lang="am-ET" sz="2800" dirty="0" smtClean="0">
                <a:solidFill>
                  <a:srgbClr val="FFFF00"/>
                </a:solidFill>
              </a:rPr>
              <a:t>እና</a:t>
            </a:r>
            <a:r>
              <a:rPr lang="en-US" sz="2800" dirty="0" smtClean="0">
                <a:solidFill>
                  <a:srgbClr val="FFFF00"/>
                </a:solidFill>
              </a:rPr>
              <a:t> </a:t>
            </a:r>
            <a:r>
              <a:rPr lang="am-ET" sz="2800" dirty="0" smtClean="0">
                <a:solidFill>
                  <a:srgbClr val="FFFF00"/>
                </a:solidFill>
              </a:rPr>
              <a:t>21 </a:t>
            </a:r>
            <a:r>
              <a:rPr lang="am-ET" sz="2800" dirty="0">
                <a:solidFill>
                  <a:srgbClr val="FFFF00"/>
                </a:solidFill>
              </a:rPr>
              <a:t>ዋና ዋና አንቀፆች አሉት</a:t>
            </a:r>
            <a:r>
              <a:rPr lang="am-ET" sz="2800" dirty="0"/>
              <a:t> </a:t>
            </a:r>
            <a:br>
              <a:rPr lang="am-ET" sz="2800" dirty="0"/>
            </a:br>
            <a:r>
              <a:rPr lang="am-ET" sz="2800" dirty="0"/>
              <a:t>ክፍል 1 ፡- ጠቅላላ ድንጋጌ</a:t>
            </a:r>
            <a:br>
              <a:rPr lang="am-ET" sz="2800" dirty="0"/>
            </a:br>
            <a:r>
              <a:rPr lang="am-ET" sz="2800" dirty="0"/>
              <a:t>ክፍል 2፡- ስለሃብት </a:t>
            </a:r>
            <a:r>
              <a:rPr lang="am-ET" sz="2800" dirty="0" smtClean="0"/>
              <a:t>ምዝገባ</a:t>
            </a:r>
            <a:br>
              <a:rPr lang="am-ET" sz="2800" dirty="0" smtClean="0"/>
            </a:br>
            <a:r>
              <a:rPr lang="am-ET" sz="2800" dirty="0" smtClean="0"/>
              <a:t>ክፍል </a:t>
            </a:r>
            <a:r>
              <a:rPr lang="am-ET" sz="2800" dirty="0"/>
              <a:t>3፡- </a:t>
            </a:r>
            <a:r>
              <a:rPr lang="am-ET" sz="2800" dirty="0" smtClean="0"/>
              <a:t>የሃብት </a:t>
            </a:r>
            <a:r>
              <a:rPr lang="am-ET" sz="2800" dirty="0"/>
              <a:t>ምዝገባ መረጃን ትክክለኛነት ስለማረጋገጥ</a:t>
            </a:r>
            <a:br>
              <a:rPr lang="am-ET" sz="2800" dirty="0"/>
            </a:br>
            <a:r>
              <a:rPr lang="am-ET" sz="2800" dirty="0"/>
              <a:t>ክፍል 4፡- የሃብት ምዝገባ መረጃ ለህዝብ ተደራሽ  ስለሚሆንበት ሁኔታ</a:t>
            </a:r>
            <a:br>
              <a:rPr lang="am-ET" sz="2800" dirty="0"/>
            </a:br>
            <a:r>
              <a:rPr lang="am-ET" sz="2800" dirty="0"/>
              <a:t>ክፍል 5፡- ልዩ ልዩ </a:t>
            </a:r>
            <a:r>
              <a:rPr lang="am-ET" sz="2800" dirty="0" smtClean="0"/>
              <a:t>ድንጋጌዎች</a:t>
            </a:r>
            <a:r>
              <a:rPr lang="en-US" sz="2800" dirty="0" smtClean="0"/>
              <a:t/>
            </a:r>
            <a:br>
              <a:rPr lang="en-US" sz="2800" dirty="0" smtClean="0"/>
            </a:b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pPr algn="ctr"/>
            <a:r>
              <a:rPr lang="am-ET" sz="3200" b="1" dirty="0"/>
              <a:t>የመመሪያው ይዘት</a:t>
            </a:r>
            <a:endParaRPr lang="en-US" sz="3200" b="1" dirty="0" smtClean="0">
              <a:latin typeface="Arial Black" panose="020B0A04020102020204" pitchFamily="34" charset="0"/>
            </a:endParaRPr>
          </a:p>
        </p:txBody>
      </p:sp>
    </p:spTree>
    <p:extLst>
      <p:ext uri="{BB962C8B-B14F-4D97-AF65-F5344CB8AC3E}">
        <p14:creationId xmlns:p14="http://schemas.microsoft.com/office/powerpoint/2010/main" val="290775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am-ET" sz="2800" dirty="0" smtClean="0"/>
              <a:t>5</a:t>
            </a:r>
            <a:r>
              <a:rPr lang="am-ET" sz="2800" dirty="0"/>
              <a:t>.	</a:t>
            </a:r>
            <a:r>
              <a:rPr lang="am-ET" sz="2800" dirty="0">
                <a:solidFill>
                  <a:srgbClr val="FFC000"/>
                </a:solidFill>
              </a:rPr>
              <a:t>ምዝገባ፣ የጥቅም ግጭትን መከላከል፣ የመረጃ ትክክለኛነት ማረጋገጥና ተደራሽነት</a:t>
            </a:r>
            <a:r>
              <a:rPr lang="am-ET" sz="2800" dirty="0"/>
              <a:t> </a:t>
            </a:r>
            <a:r>
              <a:rPr lang="en-US" sz="2800" dirty="0" smtClean="0"/>
              <a:t/>
            </a:r>
            <a:br>
              <a:rPr lang="en-US" sz="2800" dirty="0" smtClean="0"/>
            </a:br>
            <a:r>
              <a:rPr lang="am-ET" sz="2800" dirty="0"/>
              <a:t/>
            </a:r>
            <a:br>
              <a:rPr lang="am-ET" sz="2800" dirty="0"/>
            </a:br>
            <a:r>
              <a:rPr lang="am-ET" sz="2800" dirty="0"/>
              <a:t>5.1.	ኮሚሽኑ ሃብት የመመዝገብ፣ የጥቅም ግጭትን የመከላከልና የማስተዳደር፣ የሃብት ምዝገባ መረጃን ትክክለኛነት የማረጋገጥ፣ መረጃውን በጽሁፍ ለጠየቀ መረጃ ፈላጊ ተደራሽ የማድረግ እና የመጠበቅ/ ማስተዳደር/ ኃላፊነት አለበት፣</a:t>
            </a:r>
            <a:br>
              <a:rPr lang="am-ET" sz="2800" dirty="0"/>
            </a:br>
            <a:r>
              <a:rPr lang="am-ET" sz="2800" dirty="0"/>
              <a:t>5.2.	ኮሚሽኑ የሃብት ምዝገባ ሰነዶችን በኃላፊነት ይይዛል፤ይጠብቃል</a:t>
            </a:r>
            <a:r>
              <a:rPr lang="am-ET" sz="2800" dirty="0" smtClean="0"/>
              <a:t>፡፡</a:t>
            </a:r>
            <a:r>
              <a:rPr lang="en-US" sz="2800" dirty="0" smtClean="0"/>
              <a:t/>
            </a:r>
            <a:br>
              <a:rPr lang="en-US" sz="2800" dirty="0" smtClean="0"/>
            </a:br>
            <a:r>
              <a:rPr lang="en-US" sz="2800" dirty="0"/>
              <a:t/>
            </a:r>
            <a:br>
              <a:rPr lang="en-US" sz="2800" dirty="0"/>
            </a:br>
            <a:r>
              <a:rPr lang="am-ET" sz="2800" dirty="0"/>
              <a:t/>
            </a:r>
            <a:br>
              <a:rPr lang="am-ET" sz="2800" dirty="0"/>
            </a:br>
            <a:endParaRPr lang="am-ET" sz="2800" dirty="0"/>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3155748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b="1" dirty="0" smtClean="0">
                <a:solidFill>
                  <a:srgbClr val="FFC000"/>
                </a:solidFill>
              </a:rPr>
              <a:t>የሃብት </a:t>
            </a:r>
            <a:r>
              <a:rPr lang="am-ET" sz="2800" b="1" dirty="0">
                <a:solidFill>
                  <a:srgbClr val="FFC000"/>
                </a:solidFill>
              </a:rPr>
              <a:t>ምዝገባ ቅድመ ዝግጅት </a:t>
            </a:r>
            <a:r>
              <a:rPr lang="am-ET" sz="2800" dirty="0"/>
              <a:t/>
            </a:r>
            <a:br>
              <a:rPr lang="am-ET" sz="2800" dirty="0"/>
            </a:br>
            <a:r>
              <a:rPr lang="am-ET" sz="2800" dirty="0"/>
              <a:t>6.1.	ማንኛውም </a:t>
            </a:r>
            <a:r>
              <a:rPr lang="am-ET" sz="2800" dirty="0">
                <a:solidFill>
                  <a:srgbClr val="FFFF00"/>
                </a:solidFill>
              </a:rPr>
              <a:t>የፌደራል ተቋማት እና የህዝባዊ ድርጅት</a:t>
            </a:r>
            <a:r>
              <a:rPr lang="am-ET" sz="2800" dirty="0"/>
              <a:t> </a:t>
            </a:r>
            <a:r>
              <a:rPr lang="am-ET" sz="2800" dirty="0">
                <a:solidFill>
                  <a:srgbClr val="FFFF00"/>
                </a:solidFill>
              </a:rPr>
              <a:t>ኃላፊ</a:t>
            </a:r>
            <a:r>
              <a:rPr lang="am-ET" sz="2800" dirty="0"/>
              <a:t> የሃብት ማሳወቅና ምዝገባ አዋጅን በተቋሙ ውስጥ ተፈጻሚ የማድረግ ግዴታ አለበት፣</a:t>
            </a:r>
            <a:br>
              <a:rPr lang="am-ET" sz="2800" dirty="0"/>
            </a:br>
            <a:r>
              <a:rPr lang="am-ET" sz="2800" dirty="0"/>
              <a:t>6.2.	ማንኛውም </a:t>
            </a:r>
            <a:r>
              <a:rPr lang="am-ET" sz="2800" dirty="0">
                <a:solidFill>
                  <a:srgbClr val="FFFF00"/>
                </a:solidFill>
              </a:rPr>
              <a:t>የፌደራል ተቋማት እና የህዝባዊ ድርጅት ኃላፊ</a:t>
            </a:r>
            <a:r>
              <a:rPr lang="am-ET" sz="2800" dirty="0"/>
              <a:t> በአዋጁ ሃብት እንዲያስመዘግቡ ግዴታ የተጣለባቸውን የህዝብ ተመራጮች፣ የመንግስት ተሿሚዎች፣ የመንግስት መስሪያ ቤት፣ የመንግስት ልማት ድርጅት እና የህዝባዊ ድርጅት ሠራተኞች </a:t>
            </a:r>
            <a:r>
              <a:rPr lang="am-ET" sz="2800" dirty="0">
                <a:solidFill>
                  <a:srgbClr val="FFFF00"/>
                </a:solidFill>
              </a:rPr>
              <a:t>እንደተመረጡ፣ እንደተሾሙ፣ እንደተመደቡ ወይም እንደተቀጠሩ ሃብታቸውን እንዲያስውቁ የማድረግ  ግዴታ አለበት</a:t>
            </a:r>
            <a:r>
              <a:rPr lang="am-ET" sz="2800" dirty="0" smtClean="0"/>
              <a:t>፤</a:t>
            </a: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9198315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a:t>
            </a:r>
            <a:r>
              <a:rPr lang="am-ET" sz="2800" dirty="0"/>
              <a:t> </a:t>
            </a:r>
            <a:r>
              <a:rPr lang="en-US" sz="2800" dirty="0" smtClean="0"/>
              <a:t/>
            </a:r>
            <a:br>
              <a:rPr lang="en-US" sz="2800" dirty="0" smtClean="0"/>
            </a:br>
            <a:r>
              <a:rPr lang="am-ET" sz="2800" dirty="0"/>
              <a:t/>
            </a:r>
            <a:br>
              <a:rPr lang="am-ET" sz="2800" dirty="0"/>
            </a:br>
            <a:r>
              <a:rPr lang="am-ET" sz="2800" dirty="0"/>
              <a:t>6.3.	ማንኛውም </a:t>
            </a:r>
            <a:r>
              <a:rPr lang="am-ET" sz="2800" dirty="0">
                <a:solidFill>
                  <a:srgbClr val="FFFF00"/>
                </a:solidFill>
              </a:rPr>
              <a:t>የፌደራል ተቋማት እና የህዝባዊ ድርጅት የሰው ሃብት አስተዳደር ሥራ ክፍል</a:t>
            </a:r>
            <a:r>
              <a:rPr lang="am-ET" sz="2800" dirty="0"/>
              <a:t> በአዋጁና በዚህ መመሪያ ሃብት እንዲያስመዘግቡ ግዴታ የተጣለባቸውን የህዝብ ተመራጮች፣ የመንግስት ተሿሚዎች፣ የመንግስት መስሪያ ቤት፣ የመንግስት ልማት ድርጅት እና የህዝባዊ ድርጅት የሥራ ኃላፊዎች እና ሠራተኞች እንደተመረጡ፣ እንደተሾሙ፣ እንደተመደቡ ወይም እንደተቀጠሩ ሃብታቸውን እንዲያስውቁ ስም ዝርዝራቸውን </a:t>
            </a:r>
            <a:r>
              <a:rPr lang="am-ET" sz="2800" dirty="0">
                <a:solidFill>
                  <a:srgbClr val="FFFF00"/>
                </a:solidFill>
              </a:rPr>
              <a:t>ለተቋሙ የሥነ ምግባር መከታተያ ከፍል</a:t>
            </a:r>
            <a:r>
              <a:rPr lang="am-ET" sz="2800" dirty="0"/>
              <a:t> የመስጠት ግዴታ አለበት</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3959999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a:t>
            </a:r>
            <a:r>
              <a:rPr lang="am-ET" sz="2800" dirty="0"/>
              <a:t> </a:t>
            </a:r>
            <a:r>
              <a:rPr lang="en-US" sz="2800" dirty="0" smtClean="0"/>
              <a:t/>
            </a:r>
            <a:br>
              <a:rPr lang="en-US" sz="2800" dirty="0" smtClean="0"/>
            </a:br>
            <a:r>
              <a:rPr lang="en-US" sz="2800" dirty="0" smtClean="0"/>
              <a:t/>
            </a:r>
            <a:br>
              <a:rPr lang="en-US" sz="2800" dirty="0" smtClean="0"/>
            </a:br>
            <a:r>
              <a:rPr lang="am-ET" sz="2800" dirty="0"/>
              <a:t>6.4.	ማንኛውም </a:t>
            </a:r>
            <a:r>
              <a:rPr lang="am-ET" sz="2800" dirty="0">
                <a:solidFill>
                  <a:srgbClr val="FFFF00"/>
                </a:solidFill>
              </a:rPr>
              <a:t>የፌደራል ተቋማት እና የህዝባዊ ድርጅት ፋይናንስ ሥራ ክፍል </a:t>
            </a:r>
            <a:r>
              <a:rPr lang="am-ET" sz="2800" dirty="0"/>
              <a:t>ሃብትና የገቢ ምንጭ የማስመዝገብ እና የማሳወቅ ግዴታ ያለባቸውን የህዝብ ተመራጮች እና የመንግስት ተሿሚዎች በተሾሙበት ወይም በተመደቡበት ተቋም </a:t>
            </a:r>
            <a:r>
              <a:rPr lang="am-ET" sz="2800" dirty="0">
                <a:solidFill>
                  <a:srgbClr val="FFFF00"/>
                </a:solidFill>
              </a:rPr>
              <a:t>የመጀመሪያ ወር ደመወዝ ከመከፈሉ በፊት የመጀመሪያ ወይም የዳግም ሃብት ምዝገባ መካሄዱን የማረጋገጥ ግዴታ አለበት፤</a:t>
            </a:r>
            <a:br>
              <a:rPr lang="am-ET" sz="2800" dirty="0">
                <a:solidFill>
                  <a:srgbClr val="FFFF00"/>
                </a:solidFill>
              </a:rPr>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25922879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a:t>
            </a:r>
            <a:r>
              <a:rPr lang="am-ET" sz="2800" dirty="0"/>
              <a:t> </a:t>
            </a:r>
            <a:r>
              <a:rPr lang="en-US" sz="2800" dirty="0" smtClean="0"/>
              <a:t/>
            </a:r>
            <a:br>
              <a:rPr lang="en-US" sz="2800" dirty="0" smtClean="0"/>
            </a:br>
            <a:r>
              <a:rPr lang="am-ET" sz="2800" dirty="0"/>
              <a:t/>
            </a:r>
            <a:br>
              <a:rPr lang="am-ET" sz="2800" dirty="0"/>
            </a:br>
            <a:r>
              <a:rPr lang="am-ET" sz="2800" dirty="0"/>
              <a:t>6.5.	ማንኛውም </a:t>
            </a:r>
            <a:r>
              <a:rPr lang="am-ET" sz="2800" dirty="0">
                <a:solidFill>
                  <a:srgbClr val="FFFF00"/>
                </a:solidFill>
              </a:rPr>
              <a:t>የፌደራል ተቋማት እና የህዝባዊ ድርጅት የሰው ሀይል አስተዳደር ሥራ ክፍል </a:t>
            </a:r>
            <a:r>
              <a:rPr lang="am-ET" sz="2800" dirty="0"/>
              <a:t>ሃብትና የገቢ ምንጭ የማስመዝገብ እና የማሳወቅ ግዴታ ያለባቸው የመንግስት መስሪያ ቤት፣ የመንግስት ልማት ድርጅት ወይም የህዝባዊ ድርጅት ሠራተኞች </a:t>
            </a:r>
            <a:r>
              <a:rPr lang="am-ET" sz="2800" dirty="0">
                <a:solidFill>
                  <a:srgbClr val="FFFF00"/>
                </a:solidFill>
              </a:rPr>
              <a:t>የቅጥር ደብዳቤ ከመውሰዳቸው በፊት የሃብት ምዝገባ ተግባር እንደ ቅድመ ሁኔታ ተይዞ ሀብት ስለማስመዝገባቸው የሚገልፅ ማስረጃ ከተቋሙ የሥነ ምግባር መከታተያ ክፍል የማቅረብ ግዴታ አለበት</a:t>
            </a:r>
            <a:r>
              <a:rPr lang="am-ET" sz="2800" dirty="0" smtClean="0">
                <a:solidFill>
                  <a:srgbClr val="FFFF00"/>
                </a:solidFill>
              </a:rPr>
              <a:t>፣</a:t>
            </a:r>
            <a:r>
              <a:rPr lang="en-US" sz="2800" dirty="0" smtClean="0">
                <a:solidFill>
                  <a:srgbClr val="FFFF00"/>
                </a:solidFill>
              </a:rPr>
              <a:t/>
            </a:r>
            <a:br>
              <a:rPr lang="en-US" sz="2800" dirty="0" smtClean="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27840502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a:t>
            </a:r>
            <a:r>
              <a:rPr lang="am-ET" sz="2800" dirty="0"/>
              <a:t> </a:t>
            </a:r>
            <a:r>
              <a:rPr lang="en-US" sz="2800" dirty="0" smtClean="0"/>
              <a:t/>
            </a:r>
            <a:br>
              <a:rPr lang="en-US" sz="2800" dirty="0" smtClean="0"/>
            </a:br>
            <a:r>
              <a:rPr lang="am-ET" sz="2800" dirty="0"/>
              <a:t/>
            </a:r>
            <a:br>
              <a:rPr lang="am-ET" sz="2800" dirty="0"/>
            </a:br>
            <a:r>
              <a:rPr lang="am-ET" sz="2800" dirty="0" smtClean="0"/>
              <a:t>6.6</a:t>
            </a:r>
            <a:r>
              <a:rPr lang="am-ET" sz="2800" dirty="0"/>
              <a:t>.	</a:t>
            </a:r>
            <a:r>
              <a:rPr lang="am-ET" sz="2800" dirty="0">
                <a:solidFill>
                  <a:srgbClr val="FFFF00"/>
                </a:solidFill>
              </a:rPr>
              <a:t>ኮሚሽኑ</a:t>
            </a:r>
            <a:r>
              <a:rPr lang="am-ET" sz="2800" dirty="0"/>
              <a:t> በዚህ አንቀጽ ንዑስ አንቀፅ 6.5 በተደነገገው መሠረት ሃብትና የገቢ ምንጭ የማስመዝገብ እና የማሳወቅ ግዴታ የተጣለባቸውን የፌደራል ተቋማት እና የህዝባዊ ድርጅት ሀብት አስመዝጋቢዎችን </a:t>
            </a:r>
            <a:r>
              <a:rPr lang="am-ET" sz="2800" dirty="0">
                <a:solidFill>
                  <a:srgbClr val="FFFF00"/>
                </a:solidFill>
              </a:rPr>
              <a:t>ሃብትና የገቢ ምንጫቸውን ሳያስመዘግቡ እና ሳያሳውቁ ሥራ ያስጀመረ የተቋም ኃላፊ እና የሰው ሀብት አስተዳደር ሥራ ክፍል ኃላፊን አግባብ ባለው ህግ ተጠያቂ ያደርጋል</a:t>
            </a:r>
            <a:r>
              <a:rPr lang="am-ET" sz="2800" dirty="0" smtClean="0">
                <a:solidFill>
                  <a:srgbClr val="FFFF00"/>
                </a:solidFill>
              </a:rPr>
              <a:t>፣</a:t>
            </a:r>
            <a:r>
              <a:rPr lang="am-ET" sz="2800" dirty="0">
                <a:solidFill>
                  <a:srgbClr val="FFFF00"/>
                </a:solidFill>
              </a:rPr>
              <a:t>	</a:t>
            </a: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3578524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 </a:t>
            </a:r>
            <a:r>
              <a:rPr lang="en-US" sz="2800" dirty="0" smtClean="0"/>
              <a:t/>
            </a:r>
            <a:br>
              <a:rPr lang="en-US" sz="2800" dirty="0" smtClean="0"/>
            </a:br>
            <a:r>
              <a:rPr lang="am-ET" sz="2800" dirty="0"/>
              <a:t/>
            </a:r>
            <a:br>
              <a:rPr lang="am-ET" sz="2800" dirty="0"/>
            </a:br>
            <a:r>
              <a:rPr lang="am-ET" sz="2800" dirty="0"/>
              <a:t>6.7.	</a:t>
            </a:r>
            <a:r>
              <a:rPr lang="am-ET" sz="2800" dirty="0">
                <a:solidFill>
                  <a:srgbClr val="FFFF00"/>
                </a:solidFill>
              </a:rPr>
              <a:t>ኮሚሽኑ</a:t>
            </a:r>
            <a:r>
              <a:rPr lang="am-ET" sz="2800" dirty="0"/>
              <a:t> ሃብትና የገቢ ምንጭ የማስመዝገብ እና የማሳወቅ ግዴታ ያለባቸውን የህዝብ ተመራጮች እና የመንግስት ተሿሚዎች በተሾሙበት ወይም በተመደቡበት ተቋም </a:t>
            </a:r>
            <a:r>
              <a:rPr lang="am-ET" sz="2800" dirty="0">
                <a:solidFill>
                  <a:srgbClr val="FFFF00"/>
                </a:solidFill>
              </a:rPr>
              <a:t>ሀብታቸውን ሳያስመዘግቡ የመጀመሪያ ወር ደመወዝ የከፈለ የፋይናንስ አስተዳደር ሥራ ክፍል ኃላፊን አግባብ ባለው ህግ ተጠያቂ ያደርጋል፣</a:t>
            </a:r>
            <a:r>
              <a:rPr lang="am-ET" sz="2800" dirty="0"/>
              <a:t> </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endParaRPr lang="en-US" sz="3600" b="1" dirty="0" smtClean="0"/>
          </a:p>
        </p:txBody>
      </p:sp>
    </p:spTree>
    <p:extLst>
      <p:ext uri="{BB962C8B-B14F-4D97-AF65-F5344CB8AC3E}">
        <p14:creationId xmlns:p14="http://schemas.microsoft.com/office/powerpoint/2010/main" val="1968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 </a:t>
            </a:r>
            <a:r>
              <a:rPr lang="en-US" sz="2800" dirty="0">
                <a:solidFill>
                  <a:srgbClr val="FFC000"/>
                </a:solidFill>
              </a:rPr>
              <a:t/>
            </a:r>
            <a:br>
              <a:rPr lang="en-US" sz="2800" dirty="0">
                <a:solidFill>
                  <a:srgbClr val="FFC000"/>
                </a:solidFill>
              </a:rPr>
            </a:br>
            <a:r>
              <a:rPr lang="am-ET" sz="2800" dirty="0"/>
              <a:t>	6.8.	ማንኛውም</a:t>
            </a:r>
            <a:r>
              <a:rPr lang="am-ET" sz="2800" dirty="0">
                <a:solidFill>
                  <a:srgbClr val="FFFF00"/>
                </a:solidFill>
              </a:rPr>
              <a:t> የፌደራል ተቋማት እና የህዝባዊ ድርጅት ኃላፊ እና የሰው ሃብት አስተዳደር ሥራ ክፍል ኃላፊ</a:t>
            </a:r>
            <a:r>
              <a:rPr lang="am-ET" sz="2800" dirty="0"/>
              <a:t> ከሃብት ማስመዝገብ ጋር ተያያዥነት ያለውን ማንኛውንም የሀብት አስመዝጋቢ የሹመት፣ የሕዝብ ተመራጭነት፣ የቅጥር፣ የዕድገት፣ ከኃላፊነት የመነሳት፣ ሥራ የመልቀቅ ወይም በጡረታ የመገለል ወቅታዊ ሁኔታዎችን የሚመለከት መረጃ </a:t>
            </a:r>
            <a:r>
              <a:rPr lang="am-ET" sz="2800" dirty="0">
                <a:solidFill>
                  <a:srgbClr val="FFFF00"/>
                </a:solidFill>
              </a:rPr>
              <a:t>ለሥነምግባር መከታተያ ክፍል የመስጠት ወይም እንዲሰጥ የማድረግ ግዴታ አለበት</a:t>
            </a:r>
            <a:r>
              <a:rPr lang="am-ET" sz="2800" dirty="0" smtClean="0">
                <a:solidFill>
                  <a:srgbClr val="FFFF00"/>
                </a:solidFill>
              </a:rPr>
              <a:t>፣</a:t>
            </a:r>
            <a:r>
              <a:rPr lang="en-US" sz="2800" dirty="0" smtClean="0"/>
              <a:t/>
            </a:r>
            <a:br>
              <a:rPr lang="en-US" sz="2800" dirty="0" smtClean="0"/>
            </a:br>
            <a:r>
              <a:rPr lang="en-US" sz="2800" dirty="0"/>
              <a:t/>
            </a:r>
            <a:br>
              <a:rPr lang="en-US" sz="2800" dirty="0"/>
            </a:br>
            <a:r>
              <a:rPr lang="en-US" sz="2800" dirty="0" smtClean="0"/>
              <a:t/>
            </a:r>
            <a:br>
              <a:rPr lang="en-US" sz="2800" dirty="0" smtClean="0"/>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smtClean="0"/>
              <a:t>ክፍል </a:t>
            </a:r>
            <a:r>
              <a:rPr lang="am-ET" sz="3600" b="1" dirty="0"/>
              <a:t>ሁለት፡- ስለሃብት ምዝገባ</a:t>
            </a:r>
            <a:endParaRPr lang="en-US" sz="3600" b="1" dirty="0" smtClean="0"/>
          </a:p>
        </p:txBody>
      </p:sp>
    </p:spTree>
    <p:extLst>
      <p:ext uri="{BB962C8B-B14F-4D97-AF65-F5344CB8AC3E}">
        <p14:creationId xmlns:p14="http://schemas.microsoft.com/office/powerpoint/2010/main" val="763411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a:t>
            </a:r>
            <a:r>
              <a:rPr lang="am-ET" sz="2800" dirty="0"/>
              <a:t> </a:t>
            </a:r>
            <a:r>
              <a:rPr lang="en-US" sz="2800" dirty="0"/>
              <a:t/>
            </a:r>
            <a:br>
              <a:rPr lang="en-US" sz="2800" dirty="0"/>
            </a:br>
            <a:r>
              <a:rPr lang="am-ET" sz="2800" dirty="0" smtClean="0"/>
              <a:t>6.9</a:t>
            </a:r>
            <a:r>
              <a:rPr lang="am-ET" sz="2800" dirty="0"/>
              <a:t>.	ማንኛውም</a:t>
            </a:r>
            <a:r>
              <a:rPr lang="am-ET" sz="2800" dirty="0">
                <a:solidFill>
                  <a:srgbClr val="FFFF00"/>
                </a:solidFill>
              </a:rPr>
              <a:t> የፌደራል ተቋማት እና የህዝባዊ ድርጅት ኃላፊ እና የሰው ሃብት አስተዳደር ሥራ ክፍል ኃላፊ</a:t>
            </a:r>
            <a:r>
              <a:rPr lang="am-ET" sz="2800" dirty="0"/>
              <a:t> በቅጥር ወይም </a:t>
            </a:r>
            <a:r>
              <a:rPr lang="am-ET" sz="2800" dirty="0">
                <a:solidFill>
                  <a:srgbClr val="FFFF00"/>
                </a:solidFill>
              </a:rPr>
              <a:t>በክሊራንስ ቅጹ/ፎርሙ/</a:t>
            </a:r>
            <a:r>
              <a:rPr lang="am-ET" sz="2800" dirty="0"/>
              <a:t> ላይ ሃብት አስመዝጋቢው ሃብት ስለማስመዝገቡ የሚገልፅበት ቦታ እንዲኖረው የማድረግ ግዴታ አለበት</a:t>
            </a:r>
            <a:r>
              <a:rPr lang="am-ET" sz="2800" dirty="0" smtClean="0"/>
              <a:t>፣</a:t>
            </a:r>
            <a:r>
              <a:rPr lang="en-US" sz="2800" dirty="0" smtClean="0"/>
              <a:t/>
            </a:r>
            <a:br>
              <a:rPr lang="en-US" sz="2800" dirty="0" smtClean="0"/>
            </a:br>
            <a:r>
              <a:rPr lang="am-ET" sz="2800" dirty="0"/>
              <a:t/>
            </a:r>
            <a:br>
              <a:rPr lang="am-ET" sz="2800" dirty="0"/>
            </a:br>
            <a:r>
              <a:rPr lang="am-ET" sz="2800" dirty="0"/>
              <a:t>6.10.	በዚህ አንቀፅ ንዑስ አንቀፅ 6.9 በተደነገገው መሠረት የተቋሙ ሃላፊዎችና ሠራተኞች </a:t>
            </a:r>
            <a:r>
              <a:rPr lang="am-ET" sz="2800" dirty="0">
                <a:solidFill>
                  <a:srgbClr val="FFFF00"/>
                </a:solidFill>
              </a:rPr>
              <a:t>በማንኛውም ምክንያት ተቋሙን ሲለቁ ኪሊራንስ ከመውሰዳቸው በፊት ሃብትና የገቢ ምንጫቸውን የማሳወቅና የማስመዝገብ ግዴታ አለባቸው፣ </a:t>
            </a: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smtClean="0"/>
              <a:t>ክፍል </a:t>
            </a:r>
            <a:r>
              <a:rPr lang="am-ET" sz="3600" b="1" dirty="0"/>
              <a:t>ሁለት፡- ስለሃብት ምዝገባ</a:t>
            </a:r>
            <a:endParaRPr lang="en-US" sz="3600" b="1" dirty="0" smtClean="0"/>
          </a:p>
        </p:txBody>
      </p:sp>
    </p:spTree>
    <p:extLst>
      <p:ext uri="{BB962C8B-B14F-4D97-AF65-F5344CB8AC3E}">
        <p14:creationId xmlns:p14="http://schemas.microsoft.com/office/powerpoint/2010/main" val="10187520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6. </a:t>
            </a:r>
            <a:r>
              <a:rPr lang="am-ET" sz="2800" dirty="0" smtClean="0">
                <a:solidFill>
                  <a:srgbClr val="FFC000"/>
                </a:solidFill>
              </a:rPr>
              <a:t>የሃብት </a:t>
            </a:r>
            <a:r>
              <a:rPr lang="am-ET" sz="2800" dirty="0">
                <a:solidFill>
                  <a:srgbClr val="FFC000"/>
                </a:solidFill>
              </a:rPr>
              <a:t>ምዝገባ ቅድመ ዝግጅት </a:t>
            </a:r>
            <a:r>
              <a:rPr lang="en-US" sz="2800" dirty="0"/>
              <a:t/>
            </a:r>
            <a:br>
              <a:rPr lang="en-US" sz="2800" dirty="0"/>
            </a:br>
            <a:r>
              <a:rPr lang="am-ET" sz="2800" dirty="0"/>
              <a:t>6.11.	በዚህ አንቀፅ ንዑስ አንቀፅ 6.10 በተደነገገው መሠረት</a:t>
            </a:r>
            <a:r>
              <a:rPr lang="am-ET" sz="2800" dirty="0">
                <a:solidFill>
                  <a:srgbClr val="FFFF00"/>
                </a:solidFill>
              </a:rPr>
              <a:t> የሥራ ሃላፊዎችና ሠራተኞች በማንኛውም ምክንያት ተቋሙን ሲለቁ ኪሊራንስ ከመውሰዳቸው በፊት ሀብታቸውን እንዲያስመዘግቡ ያላደረገ ማንኛውም የፌደራል ተቋማት እና የህዝባዊ ድርጅት ኃላፊ እና የሰው ሃብት አስተዳደር ሥራ ክፍል ኃላፊ አግባብ ባለው ህግ መሰረት ተጠያቂ ይሆናሉ፣</a:t>
            </a:r>
            <a:r>
              <a:rPr lang="am-ET" sz="2800" dirty="0"/>
              <a:t/>
            </a:r>
            <a:br>
              <a:rPr lang="am-ET" sz="2800" dirty="0"/>
            </a:br>
            <a:r>
              <a:rPr lang="am-ET" sz="2800" dirty="0"/>
              <a:t>6.12.	በዚህ አንቀፅ ንዑስ አንቀፅ 6.10 በተደነገገው መሠረት </a:t>
            </a:r>
            <a:r>
              <a:rPr lang="am-ET" sz="2800" dirty="0">
                <a:solidFill>
                  <a:srgbClr val="FFFF00"/>
                </a:solidFill>
              </a:rPr>
              <a:t>የሥነ ምግባር መከታተያ ክፍሉ የሥራ ሃላፊዎች እና ሠራተኞች በማንኛውም ምክንያት ሲያገለግሉበት ከነበረው ተቋም ሲለቁ ኪሊራንስ ከመውሰዳቸው በፊት በተቋማቸው በአካል በመቅረብ ሀብታቸውን እንዲያስመዘግቡ የማድረግ ግዴታ አለበት</a:t>
            </a:r>
            <a:r>
              <a:rPr lang="am-ET" sz="2800" dirty="0" smtClean="0">
                <a:solidFill>
                  <a:srgbClr val="FFFF00"/>
                </a:solidFill>
              </a:rPr>
              <a:t>፤</a:t>
            </a: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smtClean="0"/>
              <a:t>ክፍል </a:t>
            </a:r>
            <a:r>
              <a:rPr lang="am-ET" sz="3600" b="1" dirty="0"/>
              <a:t>ሁለት፡- ስለሃብት ምዝገባ</a:t>
            </a:r>
            <a:endParaRPr lang="en-US" sz="3600" b="1" dirty="0" smtClean="0"/>
          </a:p>
        </p:txBody>
      </p:sp>
    </p:spTree>
    <p:extLst>
      <p:ext uri="{BB962C8B-B14F-4D97-AF65-F5344CB8AC3E}">
        <p14:creationId xmlns:p14="http://schemas.microsoft.com/office/powerpoint/2010/main" val="2879485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የሃብት ማሳወቅና ምዝገባ፣ የምዝገባ መረጃ ትክክለኛነት ማረጋገጥ እና  የሃብት ምዝገባ መረጃ ለህዝብ ተደራሽ የሚደረግበትን ዝርዝር አሰራር መዘርጋት በማስፈለጉ፣ </a:t>
            </a:r>
            <a:br>
              <a:rPr lang="am-ET" sz="2800" dirty="0"/>
            </a:br>
            <a:r>
              <a:rPr lang="am-ET" sz="2800" dirty="0"/>
              <a:t/>
            </a:r>
            <a:br>
              <a:rPr lang="am-ET" sz="2800" dirty="0"/>
            </a:br>
            <a:r>
              <a:rPr lang="am-ET" sz="2800" dirty="0"/>
              <a:t>ሃብት የማሳወቅና የማስመዝገብ ግዴታ ለተጣለባቸው የመንግስት ተሿሚዎች፣ የህዝብ ተመራጮች፣ የመንግስት መስሪያ ቤት፣ የመንግስት የልማት ድርጅት እና የህዝባዊ ድርጅት ሠራተኞች ከሃብት ማሳወቅና ምዝገባ ጋር በተያያዘ ግዴታቸውን በግልፅነት እና በተጠያቂነት መርህ እንዲወጡ ለማድረግ የሚያስችል ዝርዝር የአፈፃፀም መመሪያ ማውጣት በማስፈለጉ፣</a:t>
            </a:r>
            <a:br>
              <a:rPr lang="am-ET" sz="2800" dirty="0"/>
            </a:br>
            <a:r>
              <a:rPr lang="am-ET" sz="2800" dirty="0"/>
              <a:t/>
            </a:r>
            <a:br>
              <a:rPr lang="am-ET" sz="2800" dirty="0"/>
            </a:br>
            <a:r>
              <a:rPr lang="am-ET" sz="2800" dirty="0" smtClean="0"/>
              <a:t> </a:t>
            </a:r>
            <a:endParaRPr lang="am-ET" sz="2800" dirty="0"/>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መግቢያ</a:t>
            </a:r>
            <a:endParaRPr lang="en-US" sz="3600" b="1" dirty="0" smtClean="0"/>
          </a:p>
        </p:txBody>
      </p:sp>
    </p:spTree>
    <p:extLst>
      <p:ext uri="{BB962C8B-B14F-4D97-AF65-F5344CB8AC3E}">
        <p14:creationId xmlns:p14="http://schemas.microsoft.com/office/powerpoint/2010/main" val="5804085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7.	</a:t>
            </a:r>
            <a:r>
              <a:rPr lang="am-ET" sz="2800" dirty="0">
                <a:solidFill>
                  <a:srgbClr val="FFC000"/>
                </a:solidFill>
              </a:rPr>
              <a:t>ሀብትና የገቢ ምንጭን </a:t>
            </a:r>
            <a:r>
              <a:rPr lang="am-ET" sz="2800" dirty="0" smtClean="0">
                <a:solidFill>
                  <a:srgbClr val="FFC000"/>
                </a:solidFill>
              </a:rPr>
              <a:t>ስለማስመዝገብ</a:t>
            </a:r>
            <a:r>
              <a:rPr lang="en-US" sz="2800" dirty="0" smtClean="0">
                <a:solidFill>
                  <a:srgbClr val="FFC000"/>
                </a:solidFill>
              </a:rPr>
              <a:t/>
            </a:r>
            <a:br>
              <a:rPr lang="en-US" sz="2800" dirty="0" smtClean="0">
                <a:solidFill>
                  <a:srgbClr val="FFC000"/>
                </a:solidFill>
              </a:rPr>
            </a:br>
            <a:r>
              <a:rPr lang="am-ET" sz="2800" dirty="0" smtClean="0"/>
              <a:t>7.1</a:t>
            </a:r>
            <a:r>
              <a:rPr lang="am-ET" sz="2800" dirty="0"/>
              <a:t>.	</a:t>
            </a:r>
            <a:r>
              <a:rPr lang="am-ET" sz="2800" dirty="0">
                <a:solidFill>
                  <a:srgbClr val="FFFF00"/>
                </a:solidFill>
              </a:rPr>
              <a:t>ማንኛውም ሃብት አስመዝጋቢ</a:t>
            </a:r>
            <a:r>
              <a:rPr lang="am-ET" sz="2800" dirty="0"/>
              <a:t> በራሱ እና በቤተሰቡ አባላት ባለቤትነት ወይም ይዞታ ስር የሚገኘውን ሃብት እና የገቢ ምንጭ የማስመዝገብና የማሳወቅ ግዴታ አለበት፡፡ </a:t>
            </a:r>
            <a:br>
              <a:rPr lang="am-ET" sz="2800" dirty="0"/>
            </a:br>
            <a:r>
              <a:rPr lang="am-ET" sz="2800" dirty="0"/>
              <a:t>7.2.	</a:t>
            </a:r>
            <a:r>
              <a:rPr lang="am-ET" sz="2800" dirty="0">
                <a:solidFill>
                  <a:srgbClr val="FFFF00"/>
                </a:solidFill>
              </a:rPr>
              <a:t>በጡረታ የተገለለ ወይም ከአንድ የፌደራል ተቋም ወይም የህዝባዊ ድርጅት በማንኛውም ምክንያት አገልግሎቱን ያቋረጠ</a:t>
            </a:r>
            <a:r>
              <a:rPr lang="am-ET" sz="2800" dirty="0"/>
              <a:t> ሀብት አስመዝጋቢ ክሊራንስ ከመውሰዱ በፊት</a:t>
            </a:r>
            <a:r>
              <a:rPr lang="am-ET" sz="2800" dirty="0">
                <a:solidFill>
                  <a:srgbClr val="FFFF00"/>
                </a:solidFill>
              </a:rPr>
              <a:t> ለተቋሙ ሥነ ምግባር መከታተያ ክፍል በአካል በመቅረብ ሃብቱንና የገቢ ምንጩን የማሳወቅ ግዴታ</a:t>
            </a:r>
            <a:r>
              <a:rPr lang="am-ET" sz="2800" dirty="0"/>
              <a:t> አለበት</a:t>
            </a:r>
            <a:r>
              <a:rPr lang="am-ET" sz="2800" dirty="0" smtClean="0"/>
              <a:t>፣</a:t>
            </a:r>
            <a:r>
              <a:rPr lang="en-US" sz="2800" dirty="0" smtClean="0"/>
              <a:t/>
            </a:r>
            <a:br>
              <a:rPr lang="en-US" sz="2800" dirty="0" smtClean="0"/>
            </a:br>
            <a:r>
              <a:rPr lang="en-US" sz="2800" dirty="0" smtClean="0"/>
              <a:t/>
            </a:r>
            <a:br>
              <a:rPr lang="en-US" sz="2800" dirty="0" smtClean="0"/>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2800" b="1" dirty="0">
                <a:solidFill>
                  <a:srgbClr val="FF0000"/>
                </a:solidFill>
              </a:rPr>
              <a:t>ክፍል ሁለት፡- ስለሃብት ምዝገባ</a:t>
            </a:r>
          </a:p>
        </p:txBody>
      </p:sp>
    </p:spTree>
    <p:extLst>
      <p:ext uri="{BB962C8B-B14F-4D97-AF65-F5344CB8AC3E}">
        <p14:creationId xmlns:p14="http://schemas.microsoft.com/office/powerpoint/2010/main" val="22563060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a:t/>
            </a:r>
            <a:br>
              <a:rPr lang="en-US" sz="2800" dirty="0"/>
            </a:br>
            <a:r>
              <a:rPr lang="am-ET" sz="2800" dirty="0"/>
              <a:t>7.	</a:t>
            </a:r>
            <a:r>
              <a:rPr lang="am-ET" sz="2800" dirty="0">
                <a:solidFill>
                  <a:srgbClr val="FFC000"/>
                </a:solidFill>
              </a:rPr>
              <a:t>ሀብትና የገቢ ምንጭን ስለማስመዝገብ</a:t>
            </a:r>
            <a:r>
              <a:rPr lang="en-US" sz="2800" dirty="0" smtClean="0"/>
              <a:t/>
            </a:r>
            <a:br>
              <a:rPr lang="en-US" sz="2800" dirty="0" smtClean="0"/>
            </a:br>
            <a:r>
              <a:rPr lang="en-US" sz="2800" dirty="0" smtClean="0"/>
              <a:t/>
            </a:r>
            <a:br>
              <a:rPr lang="en-US" sz="2800" dirty="0" smtClean="0"/>
            </a:br>
            <a:r>
              <a:rPr lang="am-ET" sz="2800" dirty="0"/>
              <a:t>7.3.	</a:t>
            </a:r>
            <a:r>
              <a:rPr lang="am-ET" sz="2800" dirty="0">
                <a:solidFill>
                  <a:srgbClr val="FFFF00"/>
                </a:solidFill>
              </a:rPr>
              <a:t>ከአንድ የፌደራል ተቋም ወይም ህዝባዊ ድርጅት ቅርንጫፍ ወደ ሌላ ቅርንጫፍ ወይም ከቅርንጫፍ ወደ ዋና መስሪያ ቤት እንዲዛወር</a:t>
            </a:r>
            <a:r>
              <a:rPr lang="am-ET" sz="2800" dirty="0"/>
              <a:t> የተደረገ ማንኛውም </a:t>
            </a:r>
            <a:r>
              <a:rPr lang="am-ET" sz="2800" dirty="0">
                <a:solidFill>
                  <a:srgbClr val="FFFF00"/>
                </a:solidFill>
              </a:rPr>
              <a:t>ሃብቱን አስቀድሞ ያስመዘገበ ሃብት አስመዝጋቢ </a:t>
            </a:r>
            <a:r>
              <a:rPr lang="am-ET" sz="2800" dirty="0"/>
              <a:t>የአገልግሎት ማቋረጥ </a:t>
            </a:r>
            <a:r>
              <a:rPr lang="am-ET" sz="2800" dirty="0">
                <a:solidFill>
                  <a:srgbClr val="FFFF00"/>
                </a:solidFill>
              </a:rPr>
              <a:t>የሃብት ምዝገባ ማድረግ አይጠበቅበትም</a:t>
            </a:r>
            <a:r>
              <a:rPr lang="am-ET" sz="2800" dirty="0" smtClean="0">
                <a:solidFill>
                  <a:srgbClr val="FFFF00"/>
                </a:solidFill>
              </a:rPr>
              <a:t>፣</a:t>
            </a: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p>
        </p:txBody>
      </p:sp>
    </p:spTree>
    <p:extLst>
      <p:ext uri="{BB962C8B-B14F-4D97-AF65-F5344CB8AC3E}">
        <p14:creationId xmlns:p14="http://schemas.microsoft.com/office/powerpoint/2010/main" val="31670107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a:t/>
            </a:r>
            <a:br>
              <a:rPr lang="en-US" sz="2800" dirty="0"/>
            </a:br>
            <a:r>
              <a:rPr lang="am-ET" sz="2800" dirty="0"/>
              <a:t>7.	</a:t>
            </a:r>
            <a:r>
              <a:rPr lang="am-ET" sz="2800" dirty="0">
                <a:solidFill>
                  <a:srgbClr val="FFC000"/>
                </a:solidFill>
              </a:rPr>
              <a:t>ሀብትና የገቢ ምንጭን </a:t>
            </a:r>
            <a:r>
              <a:rPr lang="am-ET" sz="2800" dirty="0" smtClean="0">
                <a:solidFill>
                  <a:srgbClr val="FFC000"/>
                </a:solidFill>
              </a:rPr>
              <a:t>ስለማስመዝገብ</a:t>
            </a:r>
            <a:r>
              <a:rPr lang="en-US" sz="2800" dirty="0" smtClean="0"/>
              <a:t/>
            </a:r>
            <a:br>
              <a:rPr lang="en-US" sz="2800" dirty="0" smtClean="0"/>
            </a:br>
            <a:r>
              <a:rPr lang="am-ET" sz="2800" dirty="0" smtClean="0">
                <a:solidFill>
                  <a:srgbClr val="FFFF00"/>
                </a:solidFill>
              </a:rPr>
              <a:t>7.4</a:t>
            </a:r>
            <a:r>
              <a:rPr lang="am-ET" sz="2800" dirty="0">
                <a:solidFill>
                  <a:srgbClr val="FFFF00"/>
                </a:solidFill>
              </a:rPr>
              <a:t>.	</a:t>
            </a:r>
            <a:r>
              <a:rPr lang="am-ET" sz="2800" dirty="0">
                <a:solidFill>
                  <a:schemeClr val="bg1"/>
                </a:solidFill>
              </a:rPr>
              <a:t>ሃብቱን ካስመዘገበ</a:t>
            </a:r>
            <a:r>
              <a:rPr lang="am-ET" sz="2800" dirty="0">
                <a:solidFill>
                  <a:srgbClr val="FFFF00"/>
                </a:solidFill>
              </a:rPr>
              <a:t> ስድስት ወራት ያልሞላው ማንኛውም ሃብት አስመዝጋቢ </a:t>
            </a:r>
            <a:r>
              <a:rPr lang="am-ET" sz="2800" dirty="0">
                <a:solidFill>
                  <a:schemeClr val="bg1"/>
                </a:solidFill>
              </a:rPr>
              <a:t>ከሚሠራበት ተቋም የለቀቀ እንደሆነ የአገልግሎት ማቋረጥ ምዝገባ ማድረግ አይጠበቅበትም</a:t>
            </a:r>
            <a:r>
              <a:rPr lang="am-ET" sz="2800" dirty="0">
                <a:solidFill>
                  <a:srgbClr val="FFFF00"/>
                </a:solidFill>
              </a:rPr>
              <a:t>፡፡</a:t>
            </a:r>
            <a:br>
              <a:rPr lang="am-ET" sz="2800" dirty="0">
                <a:solidFill>
                  <a:srgbClr val="FFFF00"/>
                </a:solidFill>
              </a:rPr>
            </a:br>
            <a:r>
              <a:rPr lang="am-ET" sz="2800" dirty="0">
                <a:solidFill>
                  <a:srgbClr val="FFFF00"/>
                </a:solidFill>
              </a:rPr>
              <a:t>7.5.	ሃብት አስመዝጋቢው </a:t>
            </a:r>
            <a:r>
              <a:rPr lang="am-ET" sz="2800" dirty="0">
                <a:solidFill>
                  <a:schemeClr val="bg1"/>
                </a:solidFill>
              </a:rPr>
              <a:t>ከዚህ ዓለም በሞት የተለየ ከሆነ ሃብት የማስመዝገብ ግዴታ አይኖርበትም</a:t>
            </a:r>
            <a:r>
              <a:rPr lang="am-ET" sz="2800" dirty="0">
                <a:solidFill>
                  <a:srgbClr val="FFFF00"/>
                </a:solidFill>
              </a:rPr>
              <a:t>፡፡ ይህም ለእዳ እገዳ ነፃ ማረጋገጫ /ክሊራንስ/ ማቅረብንና መሰል ግዴታዎችን ይቀሩለታል፣</a:t>
            </a:r>
            <a:br>
              <a:rPr lang="am-ET" sz="2800" dirty="0">
                <a:solidFill>
                  <a:srgbClr val="FFFF00"/>
                </a:solidFill>
              </a:rPr>
            </a:b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p>
        </p:txBody>
      </p:sp>
    </p:spTree>
    <p:extLst>
      <p:ext uri="{BB962C8B-B14F-4D97-AF65-F5344CB8AC3E}">
        <p14:creationId xmlns:p14="http://schemas.microsoft.com/office/powerpoint/2010/main" val="24602545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am-ET" sz="2800" dirty="0" smtClean="0"/>
              <a:t>7</a:t>
            </a:r>
            <a:r>
              <a:rPr lang="am-ET" sz="2800" dirty="0"/>
              <a:t>.	</a:t>
            </a:r>
            <a:r>
              <a:rPr lang="am-ET" sz="2800" dirty="0">
                <a:solidFill>
                  <a:srgbClr val="FFC000"/>
                </a:solidFill>
              </a:rPr>
              <a:t>ሀብትና የገቢ ምንጭን </a:t>
            </a:r>
            <a:r>
              <a:rPr lang="am-ET" sz="2800" dirty="0" smtClean="0">
                <a:solidFill>
                  <a:srgbClr val="FFC000"/>
                </a:solidFill>
              </a:rPr>
              <a:t>ስለማስመዝገብ</a:t>
            </a:r>
            <a:r>
              <a:rPr lang="en-US" sz="2800" dirty="0" smtClean="0">
                <a:solidFill>
                  <a:srgbClr val="FFC000"/>
                </a:solidFill>
              </a:rPr>
              <a:t/>
            </a:r>
            <a:br>
              <a:rPr lang="en-US" sz="2800" dirty="0" smtClean="0">
                <a:solidFill>
                  <a:srgbClr val="FFC000"/>
                </a:solidFill>
              </a:rPr>
            </a:br>
            <a:r>
              <a:rPr lang="en-US" sz="2800" dirty="0" smtClean="0"/>
              <a:t/>
            </a:r>
            <a:br>
              <a:rPr lang="en-US" sz="2800" dirty="0" smtClean="0"/>
            </a:br>
            <a:r>
              <a:rPr lang="am-ET" sz="2800" dirty="0">
                <a:solidFill>
                  <a:srgbClr val="FFFF00"/>
                </a:solidFill>
              </a:rPr>
              <a:t>7.6.	ማንኛውም ሃብት አስመዝጋቢ </a:t>
            </a:r>
            <a:r>
              <a:rPr lang="am-ET" sz="2800" dirty="0">
                <a:solidFill>
                  <a:schemeClr val="bg1"/>
                </a:solidFill>
              </a:rPr>
              <a:t>ከክልል ተዛውሮ በፌደራል ተቋም ሲሾም ወይም ሲመደብ የሀብት ምዝገባ የማድረግ ግዴታ አለበት</a:t>
            </a:r>
            <a:r>
              <a:rPr lang="am-ET" sz="2800" dirty="0" smtClean="0">
                <a:solidFill>
                  <a:srgbClr val="FFFF00"/>
                </a:solidFill>
              </a:rPr>
              <a:t>፡፡</a:t>
            </a:r>
            <a:r>
              <a:rPr lang="en-US" sz="2800" dirty="0" smtClean="0">
                <a:solidFill>
                  <a:srgbClr val="FFFF00"/>
                </a:solidFill>
              </a:rPr>
              <a:t/>
            </a:r>
            <a:br>
              <a:rPr lang="en-US" sz="2800" dirty="0" smtClean="0">
                <a:solidFill>
                  <a:srgbClr val="FFFF00"/>
                </a:solidFill>
              </a:rPr>
            </a:br>
            <a:r>
              <a:rPr lang="am-ET" sz="2800" dirty="0">
                <a:solidFill>
                  <a:srgbClr val="FFFF00"/>
                </a:solidFill>
              </a:rPr>
              <a:t/>
            </a:r>
            <a:br>
              <a:rPr lang="am-ET" sz="2800" dirty="0">
                <a:solidFill>
                  <a:srgbClr val="FFFF00"/>
                </a:solidFill>
              </a:rPr>
            </a:br>
            <a:r>
              <a:rPr lang="am-ET" sz="2800" dirty="0">
                <a:solidFill>
                  <a:srgbClr val="FFFF00"/>
                </a:solidFill>
              </a:rPr>
              <a:t>7.7.	</a:t>
            </a:r>
            <a:r>
              <a:rPr lang="am-ET" sz="2800" dirty="0">
                <a:solidFill>
                  <a:schemeClr val="bg1"/>
                </a:solidFill>
              </a:rPr>
              <a:t>የሥነ ምግባር መከታተያ ክፍል</a:t>
            </a:r>
            <a:r>
              <a:rPr lang="am-ET" sz="2800" dirty="0">
                <a:solidFill>
                  <a:srgbClr val="FFFF00"/>
                </a:solidFill>
              </a:rPr>
              <a:t> የተመዘገበውን የሀብት ምዝገባ ሰነድ ምዝገባው </a:t>
            </a:r>
            <a:r>
              <a:rPr lang="am-ET" sz="2800" dirty="0">
                <a:solidFill>
                  <a:schemeClr val="bg1"/>
                </a:solidFill>
              </a:rPr>
              <a:t>በተጠናቀቀ በ10 የስራ ቀናት</a:t>
            </a:r>
            <a:r>
              <a:rPr lang="am-ET" sz="2800" dirty="0">
                <a:solidFill>
                  <a:srgbClr val="FFFF00"/>
                </a:solidFill>
              </a:rPr>
              <a:t> ውስጥ ለኮሚሽኑ የማስረከብ ግዴታ አለበት፣</a:t>
            </a: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p>
        </p:txBody>
      </p:sp>
    </p:spTree>
    <p:extLst>
      <p:ext uri="{BB962C8B-B14F-4D97-AF65-F5344CB8AC3E}">
        <p14:creationId xmlns:p14="http://schemas.microsoft.com/office/powerpoint/2010/main" val="8624277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am-ET" sz="2800" dirty="0" smtClean="0"/>
              <a:t>7</a:t>
            </a:r>
            <a:r>
              <a:rPr lang="am-ET" sz="2800" dirty="0"/>
              <a:t>.	</a:t>
            </a:r>
            <a:r>
              <a:rPr lang="am-ET" sz="2800" dirty="0">
                <a:solidFill>
                  <a:srgbClr val="FFC000"/>
                </a:solidFill>
              </a:rPr>
              <a:t>ሀብትና የገቢ ምንጭን </a:t>
            </a:r>
            <a:r>
              <a:rPr lang="am-ET" sz="2800" dirty="0" smtClean="0">
                <a:solidFill>
                  <a:srgbClr val="FFC000"/>
                </a:solidFill>
              </a:rPr>
              <a:t>ስለማስመዝገብ</a:t>
            </a:r>
            <a:r>
              <a:rPr lang="en-US" sz="2800" dirty="0" smtClean="0">
                <a:solidFill>
                  <a:srgbClr val="FFC000"/>
                </a:solidFill>
              </a:rPr>
              <a:t/>
            </a:r>
            <a:br>
              <a:rPr lang="en-US" sz="2800" dirty="0" smtClean="0">
                <a:solidFill>
                  <a:srgbClr val="FFC000"/>
                </a:solidFill>
              </a:rPr>
            </a:br>
            <a:r>
              <a:rPr lang="en-US" sz="2800" dirty="0" smtClean="0"/>
              <a:t/>
            </a:r>
            <a:br>
              <a:rPr lang="en-US" sz="2800" dirty="0" smtClean="0"/>
            </a:br>
            <a:r>
              <a:rPr lang="am-ET" sz="2800" dirty="0">
                <a:solidFill>
                  <a:srgbClr val="FFFF00"/>
                </a:solidFill>
              </a:rPr>
              <a:t>7.8.	</a:t>
            </a:r>
            <a:r>
              <a:rPr lang="am-ET" sz="2800" dirty="0">
                <a:solidFill>
                  <a:schemeClr val="bg1"/>
                </a:solidFill>
              </a:rPr>
              <a:t>የሥነምግባር መከታተያ ክፍሉ</a:t>
            </a:r>
            <a:r>
              <a:rPr lang="am-ET" sz="2800" dirty="0">
                <a:solidFill>
                  <a:srgbClr val="FFFF00"/>
                </a:solidFill>
              </a:rPr>
              <a:t> በሁሉም የምዝገባ አይነት ገቢ ለአደረጋቸው የሃብት ምዝገባ ሰነዶች </a:t>
            </a:r>
            <a:r>
              <a:rPr lang="am-ET" sz="2800" dirty="0">
                <a:solidFill>
                  <a:schemeClr val="bg1"/>
                </a:solidFill>
              </a:rPr>
              <a:t>የሃብት ምዝገባ ማረጋገጫ ምስክር ወረቀት ከኮሚሽኑ በመረከብ ሃብታቸውን ላስመዘገቡ </a:t>
            </a:r>
            <a:r>
              <a:rPr lang="am-ET" sz="2800" dirty="0">
                <a:solidFill>
                  <a:srgbClr val="FFFF00"/>
                </a:solidFill>
              </a:rPr>
              <a:t>ለተቋሙ ሀብት አስመዝጋቢዎች  </a:t>
            </a:r>
            <a:r>
              <a:rPr lang="am-ET" sz="2800" dirty="0">
                <a:solidFill>
                  <a:schemeClr val="bg1"/>
                </a:solidFill>
              </a:rPr>
              <a:t>የመስጠት ግዴታ </a:t>
            </a:r>
            <a:r>
              <a:rPr lang="am-ET" sz="2800" dirty="0">
                <a:solidFill>
                  <a:srgbClr val="FFFF00"/>
                </a:solidFill>
              </a:rPr>
              <a:t>አለበት፣</a:t>
            </a:r>
            <a:br>
              <a:rPr lang="am-ET" sz="2800" dirty="0">
                <a:solidFill>
                  <a:srgbClr val="FFFF00"/>
                </a:solidFill>
              </a:rPr>
            </a:br>
            <a:r>
              <a:rPr lang="am-ET" sz="2800" dirty="0">
                <a:solidFill>
                  <a:srgbClr val="FFFF00"/>
                </a:solidFill>
              </a:rPr>
              <a:t>7.9.	</a:t>
            </a:r>
            <a:r>
              <a:rPr lang="am-ET" sz="2800" dirty="0">
                <a:solidFill>
                  <a:schemeClr val="bg1"/>
                </a:solidFill>
              </a:rPr>
              <a:t>የሥነምግባር መከታተያ ክፍሎች</a:t>
            </a:r>
            <a:r>
              <a:rPr lang="am-ET" sz="2800" dirty="0">
                <a:solidFill>
                  <a:srgbClr val="FFFF00"/>
                </a:solidFill>
              </a:rPr>
              <a:t> በተሰጣቸው ኃላፊነት መሠረት የሀብት ምዝገባ ሥራ ሲያካሂዱ </a:t>
            </a:r>
            <a:r>
              <a:rPr lang="am-ET" sz="2800" dirty="0">
                <a:solidFill>
                  <a:schemeClr val="bg1"/>
                </a:solidFill>
              </a:rPr>
              <a:t>በሥራው አጋጣሚ ያወቁትን ማንኛውንም የሃብት ምዝገባ መረጃዎችን ሚስጥራዊነት የመጠበቅ ግዴታ አለባቸው</a:t>
            </a:r>
            <a:r>
              <a:rPr lang="am-ET" sz="2800" dirty="0">
                <a:solidFill>
                  <a:srgbClr val="FFFF00"/>
                </a:solidFill>
              </a:rPr>
              <a:t>፣</a:t>
            </a:r>
            <a:r>
              <a:rPr lang="en-US" sz="2800" dirty="0" smtClean="0">
                <a:solidFill>
                  <a:srgbClr val="FFFF00"/>
                </a:solidFill>
              </a:rPr>
              <a:t/>
            </a:r>
            <a:br>
              <a:rPr lang="en-US" sz="2800" dirty="0" smtClean="0">
                <a:solidFill>
                  <a:srgbClr val="FFFF00"/>
                </a:solidFill>
              </a:rPr>
            </a:br>
            <a:r>
              <a:rPr lang="en-US" sz="2800" dirty="0">
                <a:solidFill>
                  <a:srgbClr val="FFFF00"/>
                </a:solidFill>
              </a:rPr>
              <a:t/>
            </a:r>
            <a:br>
              <a:rPr lang="en-US" sz="2800" dirty="0">
                <a:solidFill>
                  <a:srgbClr val="FFFF00"/>
                </a:solidFill>
              </a:rPr>
            </a:br>
            <a:endParaRPr lang="am-ET" sz="2800" dirty="0">
              <a:solidFill>
                <a:srgbClr val="FFFF00"/>
              </a:solidFill>
            </a:endParaRPr>
          </a:p>
        </p:txBody>
      </p:sp>
      <p:sp>
        <p:nvSpPr>
          <p:cNvPr id="3" name="Subtitle 2"/>
          <p:cNvSpPr>
            <a:spLocks noGrp="1"/>
          </p:cNvSpPr>
          <p:nvPr>
            <p:ph type="subTitle" idx="1"/>
          </p:nvPr>
        </p:nvSpPr>
        <p:spPr>
          <a:xfrm>
            <a:off x="1309502" y="720535"/>
            <a:ext cx="8825658" cy="515837"/>
          </a:xfrm>
          <a:solidFill>
            <a:schemeClr val="accent4">
              <a:lumMod val="20000"/>
              <a:lumOff val="80000"/>
            </a:schemeClr>
          </a:solidFill>
        </p:spPr>
        <p:txBody>
          <a:bodyPr>
            <a:noAutofit/>
          </a:bodyPr>
          <a:lstStyle/>
          <a:p>
            <a:r>
              <a:rPr lang="am-ET" sz="3600" b="1" dirty="0"/>
              <a:t>ክፍል ሁለት፡- ስለሃብት ምዝገባ</a:t>
            </a:r>
          </a:p>
        </p:txBody>
      </p:sp>
    </p:spTree>
    <p:extLst>
      <p:ext uri="{BB962C8B-B14F-4D97-AF65-F5344CB8AC3E}">
        <p14:creationId xmlns:p14="http://schemas.microsoft.com/office/powerpoint/2010/main" val="4796254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8.	  የሃብት ምዝገባና የቀነ ገደብን ስለማራዘም </a:t>
            </a:r>
            <a:r>
              <a:rPr lang="en-US" sz="2800" b="1" dirty="0" smtClean="0"/>
              <a:t/>
            </a:r>
            <a:br>
              <a:rPr lang="en-US" sz="2800" b="1" dirty="0" smtClean="0"/>
            </a:br>
            <a:r>
              <a:rPr lang="en-US" sz="2800" b="1" dirty="0"/>
              <a:t/>
            </a:r>
            <a:br>
              <a:rPr lang="en-US" sz="2800" b="1" dirty="0"/>
            </a:br>
            <a:r>
              <a:rPr lang="am-ET" sz="2800" dirty="0" smtClean="0"/>
              <a:t>8.1</a:t>
            </a:r>
            <a:r>
              <a:rPr lang="am-ET" sz="2800" dirty="0"/>
              <a:t>.	</a:t>
            </a:r>
            <a:r>
              <a:rPr lang="am-ET" sz="2800" dirty="0">
                <a:solidFill>
                  <a:srgbClr val="FFFF00"/>
                </a:solidFill>
              </a:rPr>
              <a:t>የሥነምግባር መከታተያ ክፍል </a:t>
            </a:r>
            <a:r>
              <a:rPr lang="am-ET" sz="2800" dirty="0"/>
              <a:t>ሁሉንም የምዝገባ አይነቶች </a:t>
            </a:r>
            <a:r>
              <a:rPr lang="am-ET" sz="2800" dirty="0">
                <a:solidFill>
                  <a:srgbClr val="FFFF00"/>
                </a:solidFill>
              </a:rPr>
              <a:t>ወቅታቸውን ጠብቀው እንዲካሄዱ የማድረግ ግዴታ አለበት</a:t>
            </a:r>
            <a:r>
              <a:rPr lang="am-ET" sz="2800" dirty="0" smtClean="0"/>
              <a:t>፤</a:t>
            </a:r>
            <a:r>
              <a:rPr lang="en-US" sz="2800" dirty="0" smtClean="0"/>
              <a:t/>
            </a:r>
            <a:br>
              <a:rPr lang="en-US" sz="2800" dirty="0" smtClean="0"/>
            </a:br>
            <a:r>
              <a:rPr lang="am-ET" sz="2800" dirty="0"/>
              <a:t/>
            </a:r>
            <a:br>
              <a:rPr lang="am-ET" sz="2800" dirty="0"/>
            </a:br>
            <a:r>
              <a:rPr lang="am-ET" sz="2800" dirty="0"/>
              <a:t>8.2.	በዚህ አንቀፅ በንዑስ አንቀፅ 8.1 መሰረት ሃብታቸውን </a:t>
            </a:r>
            <a:r>
              <a:rPr lang="am-ET" sz="2800" dirty="0">
                <a:solidFill>
                  <a:srgbClr val="FFFF00"/>
                </a:solidFill>
              </a:rPr>
              <a:t>በተገለፀው ቀነ-ገደብ ቀርበው ያላስመዘገቡ ሃብት አስመዝጋቢዎችን የሥነ ምግባር መከታተያ ክፍል ስም ዝርዝራቸውን</a:t>
            </a:r>
            <a:r>
              <a:rPr lang="am-ET" sz="2800" dirty="0"/>
              <a:t> በማስታወቂያ ሰሌዳ ወይም በሌላ አመች ዘዴ ያሳውቃል፡</a:t>
            </a:r>
            <a:br>
              <a:rPr lang="am-ET"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p:txBody>
      </p:sp>
    </p:spTree>
    <p:extLst>
      <p:ext uri="{BB962C8B-B14F-4D97-AF65-F5344CB8AC3E}">
        <p14:creationId xmlns:p14="http://schemas.microsoft.com/office/powerpoint/2010/main" val="35874738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8.	  የሃብት ምዝገባና የቀነ ገደብን ስለማራዘም </a:t>
            </a:r>
            <a:r>
              <a:rPr lang="en-US" sz="2800" b="1" dirty="0"/>
              <a:t/>
            </a:r>
            <a:br>
              <a:rPr lang="en-US" sz="2800" b="1" dirty="0"/>
            </a:br>
            <a:r>
              <a:rPr lang="am-ET" sz="2800" dirty="0"/>
              <a:t/>
            </a:r>
            <a:br>
              <a:rPr lang="am-ET" sz="2800" dirty="0"/>
            </a:br>
            <a:r>
              <a:rPr lang="am-ET" sz="2800" dirty="0"/>
              <a:t>8.3.	</a:t>
            </a:r>
            <a:r>
              <a:rPr lang="am-ET" sz="2800" dirty="0">
                <a:solidFill>
                  <a:srgbClr val="FFFF00"/>
                </a:solidFill>
              </a:rPr>
              <a:t>የሥነ ምግባር መከታተያ ክፍል </a:t>
            </a:r>
            <a:r>
              <a:rPr lang="am-ET" sz="2800" dirty="0"/>
              <a:t>በዚህ አንቀፅ በንዑስ አንቀፅ 8.2 በወጣው ማስታወቂያ መሠረት ሀብት አስመዝጋቢዎች </a:t>
            </a:r>
            <a:r>
              <a:rPr lang="am-ET" sz="2800" dirty="0">
                <a:solidFill>
                  <a:srgbClr val="FFFF00"/>
                </a:solidFill>
              </a:rPr>
              <a:t>ሀብታቸውን ሳያስመዘግቡ የቆዩበትን አሳማኝ ምክንያት </a:t>
            </a:r>
            <a:r>
              <a:rPr lang="am-ET" sz="2800" dirty="0"/>
              <a:t>ካላቸው ይህንኑ የሚገልፀ ማስረጃ በጽሑፍ አያይዘው እንዲያቀርቡ ያደርጋል</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p:txBody>
      </p:sp>
    </p:spTree>
    <p:extLst>
      <p:ext uri="{BB962C8B-B14F-4D97-AF65-F5344CB8AC3E}">
        <p14:creationId xmlns:p14="http://schemas.microsoft.com/office/powerpoint/2010/main" val="419399963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8.	  የሃብት ምዝገባና የቀነ ገደብን ስለማራዘም </a:t>
            </a:r>
            <a:r>
              <a:rPr lang="en-US" sz="2800" b="1" dirty="0"/>
              <a:t/>
            </a:r>
            <a:br>
              <a:rPr lang="en-US" sz="2800" b="1" dirty="0"/>
            </a:br>
            <a:r>
              <a:rPr lang="am-ET" sz="2800" dirty="0"/>
              <a:t/>
            </a:r>
            <a:br>
              <a:rPr lang="am-ET" sz="2800" dirty="0"/>
            </a:br>
            <a:r>
              <a:rPr lang="am-ET" sz="2800" dirty="0"/>
              <a:t>8.4.	በዚህ አንቀፅ በንዑስ አንቀፅ 8.3 እንደተደነገገው </a:t>
            </a:r>
            <a:r>
              <a:rPr lang="am-ET" sz="2800" dirty="0">
                <a:solidFill>
                  <a:srgbClr val="FFFF00"/>
                </a:solidFill>
              </a:rPr>
              <a:t>ማስረጃውን ያላቀረቡ ሀብት አስመዝጋቢዎች</a:t>
            </a:r>
            <a:r>
              <a:rPr lang="am-ET" sz="2800" dirty="0"/>
              <a:t> በአንቀፅ 10 ንዑስ አንቀፅ 1 መሠረት የ1,000 ብር (አንድ ሺ ብር) የገንዘብ ቅጣት ከፍለው </a:t>
            </a:r>
            <a:r>
              <a:rPr lang="am-ET" sz="2800" dirty="0">
                <a:solidFill>
                  <a:srgbClr val="FFFF00"/>
                </a:solidFill>
              </a:rPr>
              <a:t>የባንክ ዋና ስሊፕ ደረሰኝ በማቅረብ በ10 ቀናት ውስጥ ሀብታቸውን ያስመዘግባሉ</a:t>
            </a:r>
            <a:r>
              <a:rPr lang="am-ET" sz="2800" dirty="0"/>
              <a:t>፤ የተቋማት የሥነምግባር መከታተያ ክፍል የባንክ ዋና ስሊፕ ደረሰኝ በመሰብሰብ </a:t>
            </a:r>
            <a:r>
              <a:rPr lang="am-ET" sz="2800" dirty="0">
                <a:solidFill>
                  <a:srgbClr val="FFFF00"/>
                </a:solidFill>
              </a:rPr>
              <a:t>ለኮሚሽኑ የፋይናንስ ክፍል ገቢ የማድረግ ግዴታ </a:t>
            </a:r>
            <a:r>
              <a:rPr lang="am-ET" sz="2800" dirty="0"/>
              <a:t>አለበት፣</a:t>
            </a:r>
            <a:r>
              <a:rPr lang="en-US" sz="2800" dirty="0"/>
              <a:t/>
            </a:r>
            <a:br>
              <a:rPr lang="en-US" sz="2800" dirty="0"/>
            </a:b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p:txBody>
      </p:sp>
    </p:spTree>
    <p:extLst>
      <p:ext uri="{BB962C8B-B14F-4D97-AF65-F5344CB8AC3E}">
        <p14:creationId xmlns:p14="http://schemas.microsoft.com/office/powerpoint/2010/main" val="24106516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8.	  የሃብት ምዝገባና የቀነ ገደብን ስለማራዘም </a:t>
            </a:r>
            <a:r>
              <a:rPr lang="am-ET" sz="2800" dirty="0"/>
              <a:t/>
            </a:r>
            <a:br>
              <a:rPr lang="am-ET" sz="2800" dirty="0"/>
            </a:br>
            <a:r>
              <a:rPr lang="am-ET" sz="2800" dirty="0"/>
              <a:t>8.5.	ከዚህ በላይ በአንቀፅ 8.4 የተደነገገው እንተጠበቀ ሆኖ ሃብት አስመዝጋቢው </a:t>
            </a:r>
            <a:r>
              <a:rPr lang="am-ET" sz="2800" dirty="0">
                <a:solidFill>
                  <a:srgbClr val="FFFF00"/>
                </a:solidFill>
              </a:rPr>
              <a:t>ለተወሰነ ጊዜ ታሞ የቆየ ከሆነ እና ሕመሙ በሐኪም በተረጋገጠ የህክምና ማስረጃ የተደገፈ ከሆነ ወይም ሃብት አስመዝጋቢው ከአቅም በላይ በሆነ ምክንያት ማለትም በእስር፣ በሀዘን፣ በወሊድ ምክንያት፣ ለሥራ ጉዳይ ወይም ለስልጠና ወደ ውጭ ሀገር በመሄዱ ወይም በሀገር ውስጥ ሥልጠና ምክንያት ከመደበኛ የስራ ገበታው ውጭ ሆኖ የቆየ ከሆነ</a:t>
            </a:r>
            <a:r>
              <a:rPr lang="am-ET" sz="2800" dirty="0"/>
              <a:t> ህጋዊ የሆነ ማስረጃውን በማቅረብ ያለቅጣት ሀብቱን እንዲያስመዘግብ ይደረጋል</a:t>
            </a:r>
            <a:r>
              <a:rPr lang="am-ET" sz="2800" dirty="0" smtClean="0"/>
              <a:t>፡፡</a:t>
            </a: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p:txBody>
      </p:sp>
    </p:spTree>
    <p:extLst>
      <p:ext uri="{BB962C8B-B14F-4D97-AF65-F5344CB8AC3E}">
        <p14:creationId xmlns:p14="http://schemas.microsoft.com/office/powerpoint/2010/main" val="43116354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8.	  የሃብት ምዝገባና የቀነ ገደብን ስለማራዘም </a:t>
            </a:r>
            <a:r>
              <a:rPr lang="am-ET" sz="2800" dirty="0"/>
              <a:t/>
            </a:r>
            <a:br>
              <a:rPr lang="am-ET" sz="2800" dirty="0"/>
            </a:br>
            <a:r>
              <a:rPr lang="am-ET" sz="2800" dirty="0" smtClean="0"/>
              <a:t>8.6</a:t>
            </a:r>
            <a:r>
              <a:rPr lang="am-ET" sz="2800" dirty="0"/>
              <a:t>.	በዚህ አንቀፅ ንዑስ አንቀፅ 8.4 መሠረት </a:t>
            </a:r>
            <a:r>
              <a:rPr lang="am-ET" sz="2800" dirty="0">
                <a:solidFill>
                  <a:srgbClr val="FFFF00"/>
                </a:solidFill>
              </a:rPr>
              <a:t>የሥነ ምግባር መከታተያ ክፍሉ </a:t>
            </a:r>
            <a:r>
              <a:rPr lang="am-ET" sz="2800" dirty="0"/>
              <a:t>የገንዘብ ቅጣት ተቀጥቶ በ10 ቀናት ውስጥ </a:t>
            </a:r>
            <a:r>
              <a:rPr lang="am-ET" sz="2800" dirty="0">
                <a:solidFill>
                  <a:srgbClr val="FFFF00"/>
                </a:solidFill>
              </a:rPr>
              <a:t>ሀብቱን ሳያስመዘግብ የቀረን ማንኛውም ሀብት አስመዝጋቢ ስምና የስራ ሃላፊነት ጠቅሶ</a:t>
            </a:r>
            <a:r>
              <a:rPr lang="am-ET" sz="2800" dirty="0"/>
              <a:t> ለተቋሙ </a:t>
            </a:r>
            <a:r>
              <a:rPr lang="am-ET" sz="2800" dirty="0">
                <a:solidFill>
                  <a:srgbClr val="FFFF00"/>
                </a:solidFill>
              </a:rPr>
              <a:t>ሃላፊ</a:t>
            </a:r>
            <a:r>
              <a:rPr lang="am-ET" sz="2800" dirty="0"/>
              <a:t> በማሳወቅ ለኮሚሽኑ ሪፖርት የማድረግ ግዴታ አለበት፣</a:t>
            </a:r>
            <a:br>
              <a:rPr lang="am-ET" sz="2800" dirty="0"/>
            </a:br>
            <a:r>
              <a:rPr lang="am-ET" sz="2800" dirty="0"/>
              <a:t/>
            </a:r>
            <a:br>
              <a:rPr lang="am-ET" sz="2800" dirty="0"/>
            </a:br>
            <a:r>
              <a:rPr lang="am-ET" sz="2800" dirty="0"/>
              <a:t>8.7.	በዚህ አንቀፅ ንዑስ አንቀፅ 8.6 መሰረት </a:t>
            </a:r>
            <a:r>
              <a:rPr lang="am-ET" sz="2800" dirty="0">
                <a:solidFill>
                  <a:srgbClr val="FFFF00"/>
                </a:solidFill>
              </a:rPr>
              <a:t>ኮሚሽኑ በተቀመጠው ጊዜ ገደብ ቅጣቱን ከፍሎ ሳያስመዘግብ የቀረን</a:t>
            </a:r>
            <a:r>
              <a:rPr lang="am-ET" sz="2800" dirty="0"/>
              <a:t> ሀብት አስመዝጋቢ በህግ የመመርመርና የመክሰስ ስልጣን ለተሰጠው አካል ያስተላልፋል፡፡</a:t>
            </a:r>
            <a:br>
              <a:rPr lang="am-ET"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p:txBody>
      </p:sp>
    </p:spTree>
    <p:extLst>
      <p:ext uri="{BB962C8B-B14F-4D97-AF65-F5344CB8AC3E}">
        <p14:creationId xmlns:p14="http://schemas.microsoft.com/office/powerpoint/2010/main" val="38261082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smtClean="0"/>
              <a:t>የሃብት </a:t>
            </a:r>
            <a:r>
              <a:rPr lang="am-ET" sz="2800" dirty="0"/>
              <a:t>ማሳወቅና ምዝገባ ስራን ለማከናወን ሀላፊነት ለተሰጣቸው የፌዴራል የሥነምግባር እና የፀረ-ሙስና ኮሚሽን፣ የመንግስት መስሪያ ቤቶች፣የመንግስት ልማት ድርጅቶች እና የህዝባዊ ድርጅቶች የስነምግባር መከታተያ ክፍሎች ስራቸውን በሚያከናውኑበት ጊዜ ስራቸውን በግልፅነት እና በተጠያቂነት መርህ እንዲፈፅሙ ማድረግ ተገቢ ሆኖ በመገኘቱ፣</a:t>
            </a:r>
            <a:br>
              <a:rPr lang="am-ET" sz="2800" dirty="0"/>
            </a:br>
            <a:r>
              <a:rPr lang="am-ET" sz="2800" dirty="0"/>
              <a:t/>
            </a:r>
            <a:br>
              <a:rPr lang="am-ET" sz="2800" dirty="0"/>
            </a:br>
            <a:r>
              <a:rPr lang="am-ET" sz="2800" dirty="0"/>
              <a:t>ህዝቡ ሃብት የማስመዝገብ ግዴታ ያለባቸው አካላት ላይ ሃብታቸውን በማያሳውቁ ወይም በማያስመዘገቡ ወይም ከገቢያቸው በላይ ወይም አሳንስው በሚያስመዘገቡ ላይ ሚናውን እንዲወጣ ማድረግ አስፈላጊ ሆኖ በመገኘቱ፣</a:t>
            </a:r>
            <a:br>
              <a:rPr lang="am-ET" sz="2800" dirty="0"/>
            </a:br>
            <a:r>
              <a:rPr lang="am-ET" sz="2800" dirty="0" smtClean="0"/>
              <a:t> </a:t>
            </a:r>
            <a:endParaRPr lang="am-ET" sz="2800" dirty="0"/>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መግቢያ</a:t>
            </a:r>
          </a:p>
          <a:p>
            <a:endParaRPr lang="en-US" sz="2400" dirty="0" smtClean="0"/>
          </a:p>
        </p:txBody>
      </p:sp>
    </p:spTree>
    <p:extLst>
      <p:ext uri="{BB962C8B-B14F-4D97-AF65-F5344CB8AC3E}">
        <p14:creationId xmlns:p14="http://schemas.microsoft.com/office/powerpoint/2010/main" val="12566902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smtClean="0"/>
              <a:t>9</a:t>
            </a:r>
            <a:r>
              <a:rPr lang="am-ET" sz="2800" b="1" dirty="0"/>
              <a:t>.	የሀብት ምዝገባ ትክክለኛነት ቅድመ ማረጋገጥ</a:t>
            </a:r>
            <a:br>
              <a:rPr lang="am-ET" sz="2800" b="1" dirty="0"/>
            </a:br>
            <a:r>
              <a:rPr lang="am-ET" sz="2800" b="1" dirty="0"/>
              <a:t>  9.1.	</a:t>
            </a:r>
            <a:r>
              <a:rPr lang="am-ET" sz="2800" dirty="0">
                <a:solidFill>
                  <a:srgbClr val="FFFF00"/>
                </a:solidFill>
              </a:rPr>
              <a:t>የሥነምግባር መከታተያ ክፍል</a:t>
            </a:r>
            <a:r>
              <a:rPr lang="am-ET" sz="2800" dirty="0"/>
              <a:t> ሀብት አስመዝጋቢው </a:t>
            </a:r>
            <a:r>
              <a:rPr lang="am-ET" sz="2800" dirty="0">
                <a:solidFill>
                  <a:srgbClr val="FFFF00"/>
                </a:solidFill>
              </a:rPr>
              <a:t>በአካል በመቅረብ </a:t>
            </a:r>
            <a:r>
              <a:rPr lang="am-ET" sz="2800" dirty="0"/>
              <a:t>በህጋዊ ቅፅ በግልፅ ያለብልሽት መሙላቱን፣ በእያንዳንዱ ቅጽ፣ ገጽ እና በገፁ መጨረሻ ላይ መፈረሙን </a:t>
            </a:r>
            <a:r>
              <a:rPr lang="am-ET" sz="2800" dirty="0">
                <a:solidFill>
                  <a:srgbClr val="FFFF00"/>
                </a:solidFill>
              </a:rPr>
              <a:t>አረጋግጦ የመረከብ ግዴታ</a:t>
            </a:r>
            <a:r>
              <a:rPr lang="am-ET" sz="2800" dirty="0"/>
              <a:t> አለበት</a:t>
            </a:r>
            <a:r>
              <a:rPr lang="am-ET" sz="2800" dirty="0" smtClean="0"/>
              <a:t>፡፡</a:t>
            </a:r>
            <a:r>
              <a:rPr lang="en-US" sz="2800" dirty="0" smtClean="0"/>
              <a:t/>
            </a:r>
            <a:br>
              <a:rPr lang="en-US" sz="2800" dirty="0" smtClean="0"/>
            </a:br>
            <a:r>
              <a:rPr lang="am-ET" sz="2800" dirty="0"/>
              <a:t/>
            </a:r>
            <a:br>
              <a:rPr lang="am-ET" sz="2800" dirty="0"/>
            </a:br>
            <a:r>
              <a:rPr lang="am-ET" sz="2800" dirty="0"/>
              <a:t>9.2.	በዚህ አንቀፅ ንዑስ አንቀፅ 9.1 በተደነገገው መሰረት </a:t>
            </a:r>
            <a:r>
              <a:rPr lang="am-ET" sz="2800" dirty="0">
                <a:solidFill>
                  <a:srgbClr val="FFFF00"/>
                </a:solidFill>
              </a:rPr>
              <a:t>የሥነምግባር መከታተያ ከፍሉ አረጋግጦ የተረከበውን የሀብት ምዝገባ ቅፅ</a:t>
            </a:r>
            <a:r>
              <a:rPr lang="am-ET" sz="2800" dirty="0"/>
              <a:t> በአንቀፅ 7 ንዑስ አንቀፅ 7 መሠረት በ10 ቀናት ውስጥ </a:t>
            </a:r>
            <a:r>
              <a:rPr lang="am-ET" sz="2800" dirty="0">
                <a:solidFill>
                  <a:srgbClr val="FFFF00"/>
                </a:solidFill>
              </a:rPr>
              <a:t>ለኮሚሽኑ ገቢ ያደርጋል</a:t>
            </a:r>
            <a:r>
              <a:rPr lang="am-ET" sz="2800" dirty="0"/>
              <a:t>/ያስረክባል</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a:p>
            <a:endParaRPr lang="en-US" sz="2400" b="1" dirty="0" smtClean="0"/>
          </a:p>
        </p:txBody>
      </p:sp>
    </p:spTree>
    <p:extLst>
      <p:ext uri="{BB962C8B-B14F-4D97-AF65-F5344CB8AC3E}">
        <p14:creationId xmlns:p14="http://schemas.microsoft.com/office/powerpoint/2010/main" val="228564737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smtClean="0"/>
              <a:t>9</a:t>
            </a:r>
            <a:r>
              <a:rPr lang="am-ET" sz="2800" b="1" dirty="0"/>
              <a:t>.	የሀብት ምዝገባ ትክክለኛነት ቅድመ </a:t>
            </a:r>
            <a:r>
              <a:rPr lang="am-ET" sz="2800" b="1" dirty="0" smtClean="0"/>
              <a:t>ማረጋገጥ</a:t>
            </a:r>
            <a:r>
              <a:rPr lang="en-US" sz="2800" b="1" dirty="0" smtClean="0"/>
              <a:t/>
            </a:r>
            <a:br>
              <a:rPr lang="en-US" sz="2800" b="1" dirty="0" smtClean="0"/>
            </a:br>
            <a:r>
              <a:rPr lang="am-ET" sz="2800" b="1" dirty="0"/>
              <a:t/>
            </a:r>
            <a:br>
              <a:rPr lang="am-ET" sz="2800" b="1" dirty="0"/>
            </a:br>
            <a:r>
              <a:rPr lang="am-ET" sz="2800" b="1" dirty="0"/>
              <a:t>  9.3.	</a:t>
            </a:r>
            <a:r>
              <a:rPr lang="am-ET" sz="2800" dirty="0"/>
              <a:t>በዚህ አንቀፅ ንዑስ አንቀፅ 9.2 በተደነገገው መሰረት </a:t>
            </a:r>
            <a:r>
              <a:rPr lang="am-ET" sz="2800" dirty="0">
                <a:solidFill>
                  <a:srgbClr val="FFFF00"/>
                </a:solidFill>
              </a:rPr>
              <a:t>ኮሚሽኑ የተረከበውን የመጀመሪያ ወይም የዕድሳት ቅፅ በትክክል መሞላቱን ሲያረጋግጥ</a:t>
            </a:r>
            <a:r>
              <a:rPr lang="am-ET" sz="2800" dirty="0"/>
              <a:t> በ5 የሥራ ቀናት ውስጥ የሀብት ምዝገባ ማረጋገጫ የምስክር ወረቀት የመስጠት ግዴታ አለበት</a:t>
            </a:r>
            <a:r>
              <a:rPr lang="am-ET" sz="2800" dirty="0" smtClean="0"/>
              <a:t>፣</a:t>
            </a:r>
            <a:r>
              <a:rPr lang="en-US" sz="2800" dirty="0" smtClean="0"/>
              <a:t/>
            </a:r>
            <a:br>
              <a:rPr lang="en-US" sz="2800" dirty="0" smtClean="0"/>
            </a:br>
            <a:r>
              <a:rPr lang="en-US" sz="2800" b="1" dirty="0"/>
              <a:t/>
            </a:r>
            <a:br>
              <a:rPr lang="en-US" sz="2800" b="1" dirty="0"/>
            </a:br>
            <a:r>
              <a:rPr lang="en-US" sz="2800" b="1" dirty="0" smtClean="0"/>
              <a:t/>
            </a:r>
            <a:br>
              <a:rPr lang="en-US" sz="2800" b="1" dirty="0" smtClean="0"/>
            </a:br>
            <a:r>
              <a:rPr lang="en-US" sz="2800" b="1" dirty="0"/>
              <a:t/>
            </a:r>
            <a:br>
              <a:rPr lang="en-US" sz="2800" b="1"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a:p>
            <a:endParaRPr lang="en-US" sz="2400" b="1" dirty="0" smtClean="0"/>
          </a:p>
        </p:txBody>
      </p:sp>
    </p:spTree>
    <p:extLst>
      <p:ext uri="{BB962C8B-B14F-4D97-AF65-F5344CB8AC3E}">
        <p14:creationId xmlns:p14="http://schemas.microsoft.com/office/powerpoint/2010/main" val="35149935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smtClean="0"/>
              <a:t>9</a:t>
            </a:r>
            <a:r>
              <a:rPr lang="am-ET" sz="2800" b="1" dirty="0"/>
              <a:t>.	የሀብት ምዝገባ ትክክለኛነት ቅድመ </a:t>
            </a:r>
            <a:r>
              <a:rPr lang="am-ET" sz="2800" b="1" dirty="0" smtClean="0"/>
              <a:t>ማረጋገጥ</a:t>
            </a:r>
            <a:r>
              <a:rPr lang="am-ET" sz="2800" b="1" dirty="0"/>
              <a:t/>
            </a:r>
            <a:br>
              <a:rPr lang="am-ET" sz="2800" b="1" dirty="0"/>
            </a:br>
            <a:r>
              <a:rPr lang="am-ET" sz="2800" b="1" dirty="0"/>
              <a:t>  9.4.	</a:t>
            </a:r>
            <a:r>
              <a:rPr lang="am-ET" sz="2800" dirty="0"/>
              <a:t>በዚህ አንቀፅ ንዑስ አንቀፅ 9.1 ላይ </a:t>
            </a:r>
            <a:r>
              <a:rPr lang="am-ET" sz="2800" dirty="0">
                <a:solidFill>
                  <a:srgbClr val="FFFF00"/>
                </a:solidFill>
              </a:rPr>
              <a:t>የተጠቀሱት አንድ ወይም ከዚያ በላይ መስፈርቶች ያልተሟሉ </a:t>
            </a:r>
            <a:r>
              <a:rPr lang="am-ET" sz="2800" dirty="0"/>
              <a:t>ከሆነ ኮሚሽኑ ያልተሟሉ መረጃዎችን በዝርዝር በመጥቀስ እንዲስተካከሉ ቅፁ ከኮሚሽኑ ጽ/ቤት ከደረሰበት ቀን ጀምሮ ባሉት 3 ተከታታይ የሥራ ቀናት ውስጥ </a:t>
            </a:r>
            <a:r>
              <a:rPr lang="am-ET" sz="2800" dirty="0">
                <a:solidFill>
                  <a:srgbClr val="FFFF00"/>
                </a:solidFill>
              </a:rPr>
              <a:t>ለተቋሙ የሥነ ምግባር መከታተያ ክፍል የመመለስ ግዴታ</a:t>
            </a:r>
            <a:r>
              <a:rPr lang="am-ET" sz="2800" dirty="0"/>
              <a:t> አለበት፣ </a:t>
            </a:r>
            <a:r>
              <a:rPr lang="en-US" sz="2800" b="1" dirty="0"/>
              <a:t/>
            </a:r>
            <a:br>
              <a:rPr lang="en-US" sz="2800" b="1" dirty="0"/>
            </a:br>
            <a:r>
              <a:rPr lang="en-US" sz="2800" b="1" dirty="0" smtClean="0"/>
              <a:t/>
            </a:r>
            <a:br>
              <a:rPr lang="en-US" sz="2800" b="1" dirty="0" smtClean="0"/>
            </a:br>
            <a:r>
              <a:rPr lang="am-ET" sz="2800" b="1" dirty="0"/>
              <a:t>9.5.</a:t>
            </a:r>
            <a:r>
              <a:rPr lang="am-ET" sz="2800" dirty="0"/>
              <a:t>	በዚህ አንቀፅ ንዑስ አንቀፅ 9.4 መሠረት </a:t>
            </a:r>
            <a:r>
              <a:rPr lang="am-ET" sz="2800" dirty="0">
                <a:solidFill>
                  <a:srgbClr val="FFFF00"/>
                </a:solidFill>
              </a:rPr>
              <a:t>እንዲስተካከሉ ለተቋም የሥነምግባር መከታተያ ክፍል ተመላሽ የተደረገ</a:t>
            </a:r>
            <a:r>
              <a:rPr lang="am-ET" sz="2800" dirty="0"/>
              <a:t> የሀብት ምዝገባ ቅጽ በሀብት አስመዝጋቢ ተቋም ከደረሰበት ቀን ጀምሮ ባሉት 5 የሥራ ቀናት ውስጥ መረጃው </a:t>
            </a:r>
            <a:r>
              <a:rPr lang="am-ET" sz="2800" dirty="0">
                <a:solidFill>
                  <a:srgbClr val="FFFF00"/>
                </a:solidFill>
              </a:rPr>
              <a:t>ተሟልቶ ለኮሚሽኑ ገቢ መደረግ</a:t>
            </a:r>
            <a:r>
              <a:rPr lang="am-ET" sz="2800" dirty="0"/>
              <a:t> አለበት</a:t>
            </a:r>
            <a:r>
              <a:rPr lang="am-ET" sz="2800" dirty="0" smtClean="0"/>
              <a:t>፣</a:t>
            </a: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a:t>
            </a:r>
            <a:r>
              <a:rPr lang="am-ET" sz="3600" b="1" dirty="0" smtClean="0"/>
              <a:t>ምዝገባ</a:t>
            </a:r>
            <a:endParaRPr lang="am-ET" sz="3600" b="1" dirty="0"/>
          </a:p>
        </p:txBody>
      </p:sp>
    </p:spTree>
    <p:extLst>
      <p:ext uri="{BB962C8B-B14F-4D97-AF65-F5344CB8AC3E}">
        <p14:creationId xmlns:p14="http://schemas.microsoft.com/office/powerpoint/2010/main" val="13472643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smtClean="0"/>
              <a:t>9</a:t>
            </a:r>
            <a:r>
              <a:rPr lang="am-ET" sz="2800" b="1" dirty="0"/>
              <a:t>.	የሀብት ምዝገባ ትክክለኛነት ቅድመ ማረጋገጥ</a:t>
            </a:r>
            <a:br>
              <a:rPr lang="am-ET" sz="2800" b="1" dirty="0"/>
            </a:br>
            <a:r>
              <a:rPr lang="am-ET" sz="2800" dirty="0"/>
              <a:t>  9.6.	በዚህ አንቀፅ ንዑስ አንቀፅ 9.5 መሠረት </a:t>
            </a:r>
            <a:r>
              <a:rPr lang="am-ET" sz="2800" dirty="0">
                <a:solidFill>
                  <a:srgbClr val="FFFF00"/>
                </a:solidFill>
              </a:rPr>
              <a:t>የስነምግባር መከታታያ  ክፍሉ መረጃውን</a:t>
            </a:r>
            <a:r>
              <a:rPr lang="am-ET" sz="2800" dirty="0"/>
              <a:t> በተሰጠው የጊዜ ገደብ ውስጥ </a:t>
            </a:r>
            <a:r>
              <a:rPr lang="am-ET" sz="2800" dirty="0">
                <a:solidFill>
                  <a:srgbClr val="FFFF00"/>
                </a:solidFill>
              </a:rPr>
              <a:t>ያላስተካከለ የሃብት አስመዝጋቢ ሃብቱን</a:t>
            </a:r>
            <a:r>
              <a:rPr lang="am-ET" sz="2800" dirty="0"/>
              <a:t> እንዳላስመዘገበ ወይም እንዳላሳወቀ በመቁጠር ስም ዝርዝሩን </a:t>
            </a:r>
            <a:r>
              <a:rPr lang="am-ET" sz="2800" dirty="0">
                <a:solidFill>
                  <a:srgbClr val="FFFF00"/>
                </a:solidFill>
              </a:rPr>
              <a:t>ለተቋሙ ሃላፊ በማሳወቅ ለኮሚሽኑ ሪፖርት</a:t>
            </a:r>
            <a:r>
              <a:rPr lang="am-ET" sz="2800" dirty="0"/>
              <a:t> የማድረግ ግዴታ አለበት፣ </a:t>
            </a:r>
            <a:r>
              <a:rPr lang="en-US" sz="2800" dirty="0"/>
              <a:t/>
            </a:r>
            <a:br>
              <a:rPr lang="en-US" sz="2800" dirty="0"/>
            </a:br>
            <a:r>
              <a:rPr lang="am-ET" sz="2800" dirty="0"/>
              <a:t>9.7.	በዚህ አንቀፅ ንዑስ አንቀፅ 9.6 መሠረት </a:t>
            </a:r>
            <a:r>
              <a:rPr lang="am-ET" sz="2800" dirty="0">
                <a:solidFill>
                  <a:srgbClr val="FFFF00"/>
                </a:solidFill>
              </a:rPr>
              <a:t>ሀብት ያላስመዘገበው ሃላፊ ወይም ሠራተኛ ዝርዝር የደረሰው የተቋም ወይም የህዝባዊ ድርጅት ኃላፊ </a:t>
            </a:r>
            <a:r>
              <a:rPr lang="am-ET" sz="2800" dirty="0"/>
              <a:t>በአንቀፅ 6 ንዑስ አንቀፅ 2 መሠረት የተቋሙ የሥነ ምግባር መከታተያ ክፍል በድጋሚ በሚያወጣው የጊዜ ሰሌዳ መሰረት ሀብት አስመዝጋቢው ሃብቱን እንዲያስመዘግብ የማድረግ ግዴታ አለበት</a:t>
            </a:r>
            <a:r>
              <a:rPr lang="am-ET" sz="2800" dirty="0" smtClean="0"/>
              <a:t>፡፡</a:t>
            </a: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a:p>
            <a:endParaRPr lang="en-US" sz="2400" b="1" dirty="0" smtClean="0"/>
          </a:p>
        </p:txBody>
      </p:sp>
    </p:spTree>
    <p:extLst>
      <p:ext uri="{BB962C8B-B14F-4D97-AF65-F5344CB8AC3E}">
        <p14:creationId xmlns:p14="http://schemas.microsoft.com/office/powerpoint/2010/main" val="388694467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10.	ሃብትን አለማስመዝገብ የሚያስከትለው ቅጣት </a:t>
            </a:r>
            <a:br>
              <a:rPr lang="am-ET" sz="2800" b="1" dirty="0"/>
            </a:br>
            <a:r>
              <a:rPr lang="am-ET" sz="2800" b="1" dirty="0"/>
              <a:t>  </a:t>
            </a:r>
            <a:r>
              <a:rPr lang="am-ET" sz="2800" dirty="0"/>
              <a:t>10.1	. </a:t>
            </a:r>
            <a:r>
              <a:rPr lang="am-ET" sz="2800" dirty="0">
                <a:solidFill>
                  <a:srgbClr val="FFFF00"/>
                </a:solidFill>
              </a:rPr>
              <a:t>ማንኛውም ሀብት አስመዝጋቢ</a:t>
            </a:r>
            <a:r>
              <a:rPr lang="am-ET" sz="2800" dirty="0"/>
              <a:t> በመደበኛው ወይም በተራዘመለት የጊዜ ገደብ ውስጥ ሃብቱን ሳያስመዘግብ ከቀረ ለኮሚሽኑ ብር 1,000 (አንድ ሺህ ብር) </a:t>
            </a:r>
            <a:r>
              <a:rPr lang="am-ET" sz="2800" dirty="0">
                <a:solidFill>
                  <a:srgbClr val="FFFF00"/>
                </a:solidFill>
              </a:rPr>
              <a:t>ቅጣት ይከፍላል</a:t>
            </a:r>
            <a:r>
              <a:rPr lang="am-ET" sz="2800" dirty="0" smtClean="0"/>
              <a:t>፣</a:t>
            </a:r>
            <a:r>
              <a:rPr lang="en-US" sz="2800" dirty="0" smtClean="0"/>
              <a:t/>
            </a:r>
            <a:br>
              <a:rPr lang="en-US" sz="2800" dirty="0" smtClean="0"/>
            </a:br>
            <a:r>
              <a:rPr lang="am-ET" sz="2800" dirty="0"/>
              <a:t/>
            </a:r>
            <a:br>
              <a:rPr lang="am-ET" sz="2800" dirty="0"/>
            </a:br>
            <a:r>
              <a:rPr lang="am-ET" sz="2800" dirty="0"/>
              <a:t>10.2	. ሀብት አስመዝጋቢው በዚህ አንቀፅ ንዑስ አንቀፅ 1 የተጠቀሰውን የገንዘብ ቅጣት ለማስፈፀም </a:t>
            </a:r>
            <a:r>
              <a:rPr lang="am-ET" sz="2800" dirty="0">
                <a:solidFill>
                  <a:srgbClr val="FFFF00"/>
                </a:solidFill>
              </a:rPr>
              <a:t>የተላለፈው ውሳኔ ከደረሰው ቀን ጀምሮ ባሉት 5 ቀናት ውስጥ </a:t>
            </a:r>
            <a:r>
              <a:rPr lang="am-ET" sz="2800" dirty="0"/>
              <a:t>ቅጣቱን መክፈል አለበት፣</a:t>
            </a:r>
            <a:br>
              <a:rPr lang="am-ET" sz="2800" dirty="0"/>
            </a:br>
            <a:r>
              <a:rPr lang="am-ET" sz="2800" dirty="0"/>
              <a:t>10.3	. </a:t>
            </a:r>
            <a:r>
              <a:rPr lang="am-ET" sz="2800" dirty="0">
                <a:solidFill>
                  <a:srgbClr val="FFFF00"/>
                </a:solidFill>
              </a:rPr>
              <a:t>ሀብት ባለማስመዝገብ የሚከፈል</a:t>
            </a:r>
            <a:r>
              <a:rPr lang="am-ET" sz="2800" dirty="0"/>
              <a:t> ቅጣት ሀብት የማስመዝገብን ግዴታ </a:t>
            </a:r>
            <a:r>
              <a:rPr lang="am-ET" sz="2800" dirty="0">
                <a:solidFill>
                  <a:srgbClr val="FFFF00"/>
                </a:solidFill>
              </a:rPr>
              <a:t>አያስቀርም</a:t>
            </a:r>
            <a:r>
              <a:rPr lang="am-ET" sz="2800" dirty="0"/>
              <a:t>፡፡</a:t>
            </a:r>
            <a:br>
              <a:rPr lang="am-ET"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a:p>
            <a:endParaRPr lang="en-US" sz="2400" b="1" dirty="0" smtClean="0"/>
          </a:p>
        </p:txBody>
      </p:sp>
    </p:spTree>
    <p:extLst>
      <p:ext uri="{BB962C8B-B14F-4D97-AF65-F5344CB8AC3E}">
        <p14:creationId xmlns:p14="http://schemas.microsoft.com/office/powerpoint/2010/main" val="142380621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t>10.	ሃብትን አለማስመዝገብ የሚያስከትለው ቅጣት </a:t>
            </a:r>
            <a:br>
              <a:rPr lang="am-ET" sz="2800" b="1" dirty="0"/>
            </a:br>
            <a:r>
              <a:rPr lang="am-ET" sz="2800" b="1" dirty="0"/>
              <a:t>  </a:t>
            </a:r>
            <a:r>
              <a:rPr lang="am-ET" sz="2800" dirty="0"/>
              <a:t>10.4. በዚህ አንቀፅ ንዑስ አንቀፅ 10.1 መሠረት </a:t>
            </a:r>
            <a:r>
              <a:rPr lang="am-ET" sz="2800" dirty="0">
                <a:solidFill>
                  <a:srgbClr val="FFFF00"/>
                </a:solidFill>
              </a:rPr>
              <a:t>የሥነምግባር መከታታያ ክፍል በተሰጠው ጊዜ ውስጥ የሃብት ምዝገባ ቅጹን </a:t>
            </a:r>
            <a:r>
              <a:rPr lang="am-ET" sz="2800" dirty="0"/>
              <a:t>ሞልቶ </a:t>
            </a:r>
            <a:r>
              <a:rPr lang="am-ET" sz="2800" dirty="0">
                <a:solidFill>
                  <a:srgbClr val="FFFF00"/>
                </a:solidFill>
              </a:rPr>
              <a:t>ያላስረከበን</a:t>
            </a:r>
            <a:r>
              <a:rPr lang="am-ET" sz="2800" dirty="0"/>
              <a:t> ሀብት አስመዝጋቢ ስምና የስራ ድርሻ በመጥቀስ </a:t>
            </a:r>
            <a:r>
              <a:rPr lang="am-ET" sz="2800" dirty="0">
                <a:solidFill>
                  <a:srgbClr val="FFFF00"/>
                </a:solidFill>
              </a:rPr>
              <a:t>ለተቋሙ ሃላፊ </a:t>
            </a:r>
            <a:r>
              <a:rPr lang="am-ET" sz="2800" dirty="0"/>
              <a:t>በማሳወቅ ለኮሚሽኑ ሪፖርት የማድረግ ግዴታ አለበት፣</a:t>
            </a:r>
            <a:br>
              <a:rPr lang="am-ET" sz="2800" dirty="0"/>
            </a:br>
            <a:r>
              <a:rPr lang="am-ET" sz="2800" dirty="0"/>
              <a:t/>
            </a:r>
            <a:br>
              <a:rPr lang="am-ET" sz="2800" dirty="0"/>
            </a:br>
            <a:r>
              <a:rPr lang="am-ET" sz="2800" dirty="0"/>
              <a:t>10.5	 በዚህ አንቀፅ ንዑስ አንቀፅ 10.2 መሠረት ሃብት አስመዝጋቢው በተሰጠው 5 የሥራ ቀናት ውስጥ የሃብት ምዝገባ ቅጹን </a:t>
            </a:r>
            <a:r>
              <a:rPr lang="am-ET" sz="2800" dirty="0">
                <a:solidFill>
                  <a:srgbClr val="FFFF00"/>
                </a:solidFill>
              </a:rPr>
              <a:t>ሞልቶ ማስረከብ ካልቻለ ተጠያቂ እንዲሆን ኮሚሽኑ </a:t>
            </a:r>
            <a:r>
              <a:rPr lang="am-ET" sz="2800" dirty="0"/>
              <a:t>በህግ የመመርመርና የመክሰስ ስልጣን ላለው አግባብነት ላለው አካል ያስተላልፋል፡፡</a:t>
            </a:r>
            <a:br>
              <a:rPr lang="am-ET"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92500" lnSpcReduction="20000"/>
          </a:bodyPr>
          <a:lstStyle/>
          <a:p>
            <a:r>
              <a:rPr lang="am-ET" sz="3600" b="1" dirty="0"/>
              <a:t>ክፍል ሁለት፡- ስለሃብት ምዝገባ</a:t>
            </a:r>
          </a:p>
          <a:p>
            <a:endParaRPr lang="en-US" sz="2400" b="1" dirty="0" smtClean="0"/>
          </a:p>
          <a:p>
            <a:endParaRPr lang="en-US" sz="2400" b="1" dirty="0" smtClean="0"/>
          </a:p>
        </p:txBody>
      </p:sp>
    </p:spTree>
    <p:extLst>
      <p:ext uri="{BB962C8B-B14F-4D97-AF65-F5344CB8AC3E}">
        <p14:creationId xmlns:p14="http://schemas.microsoft.com/office/powerpoint/2010/main" val="217952623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11.	የሃብት ምዝገባን ትክክለኛነት ማረጋገጥ</a:t>
            </a:r>
            <a:br>
              <a:rPr lang="am-ET" sz="2800" dirty="0"/>
            </a:br>
            <a:r>
              <a:rPr lang="am-ET" sz="2800" dirty="0"/>
              <a:t>11.1	 ኮሚሽኑ </a:t>
            </a:r>
            <a:r>
              <a:rPr lang="am-ET" sz="2800" dirty="0">
                <a:solidFill>
                  <a:srgbClr val="FFFF00"/>
                </a:solidFill>
              </a:rPr>
              <a:t>ከሚከተሉት አንዱ ወይም ከአንድ በላይ ምክንያት/ሁኔታ ሲኖር </a:t>
            </a:r>
            <a:r>
              <a:rPr lang="am-ET" sz="2800" dirty="0"/>
              <a:t>በማንኛውም የሀብት አስመዝጋቢ መረጃ ላይ </a:t>
            </a:r>
            <a:r>
              <a:rPr lang="am-ET" sz="2800" dirty="0">
                <a:solidFill>
                  <a:srgbClr val="FFFF00"/>
                </a:solidFill>
              </a:rPr>
              <a:t>የመረጃ ትክክለኛነት ማረጋገጥ ተግባር ያከናውናል</a:t>
            </a:r>
            <a:r>
              <a:rPr lang="am-ET" sz="2800" dirty="0"/>
              <a:t>፡-  </a:t>
            </a:r>
            <a:br>
              <a:rPr lang="am-ET" sz="2800" dirty="0"/>
            </a:br>
            <a:r>
              <a:rPr lang="am-ET" sz="2800" dirty="0"/>
              <a:t>ሀ. የቀረበው መረጃ </a:t>
            </a:r>
            <a:r>
              <a:rPr lang="am-ET" sz="2800" dirty="0">
                <a:solidFill>
                  <a:srgbClr val="FFFF00"/>
                </a:solidFill>
              </a:rPr>
              <a:t>ያልተሟላ</a:t>
            </a:r>
            <a:r>
              <a:rPr lang="am-ET" sz="2800" dirty="0"/>
              <a:t> ከሆነ፣</a:t>
            </a:r>
            <a:br>
              <a:rPr lang="am-ET" sz="2800" dirty="0"/>
            </a:br>
            <a:r>
              <a:rPr lang="am-ET" sz="2800" dirty="0"/>
              <a:t>ለ. ሀብት አስመዝጋቢው ሀብት ለማስመዝገብ ከሚገባው በላይ </a:t>
            </a:r>
            <a:r>
              <a:rPr lang="am-ET" sz="2800" dirty="0">
                <a:solidFill>
                  <a:srgbClr val="FFFF00"/>
                </a:solidFill>
              </a:rPr>
              <a:t>የዘገየ</a:t>
            </a:r>
            <a:r>
              <a:rPr lang="am-ET" sz="2800" dirty="0"/>
              <a:t>  ወይም   </a:t>
            </a:r>
            <a:br>
              <a:rPr lang="am-ET" sz="2800" dirty="0"/>
            </a:br>
            <a:r>
              <a:rPr lang="am-ET" sz="2800" dirty="0"/>
              <a:t>   በምዝገባ  ሂደት </a:t>
            </a:r>
            <a:r>
              <a:rPr lang="am-ET" sz="2800" dirty="0">
                <a:solidFill>
                  <a:srgbClr val="FFFF00"/>
                </a:solidFill>
              </a:rPr>
              <a:t>የመረበሽ፣ ያለመረጋጋት፣ መረጃ ወይም ሃሳብ የመቀያየር </a:t>
            </a:r>
            <a:br>
              <a:rPr lang="am-ET" sz="2800" dirty="0">
                <a:solidFill>
                  <a:srgbClr val="FFFF00"/>
                </a:solidFill>
              </a:rPr>
            </a:br>
            <a:r>
              <a:rPr lang="am-ET" sz="2800" dirty="0">
                <a:solidFill>
                  <a:srgbClr val="FFFF00"/>
                </a:solidFill>
              </a:rPr>
              <a:t>   ምልክቶች</a:t>
            </a:r>
            <a:r>
              <a:rPr lang="am-ET" sz="2800" dirty="0"/>
              <a:t> </a:t>
            </a:r>
            <a:r>
              <a:rPr lang="am-ET" sz="2800" dirty="0" smtClean="0"/>
              <a:t>ሲያሳይ፣</a:t>
            </a:r>
            <a:r>
              <a:rPr lang="en-US" sz="2800" dirty="0" smtClean="0"/>
              <a:t/>
            </a:r>
            <a:br>
              <a:rPr lang="en-US" sz="2800" dirty="0" smtClean="0"/>
            </a:br>
            <a:r>
              <a:rPr lang="en-US" sz="2800" dirty="0"/>
              <a:t/>
            </a:r>
            <a:br>
              <a:rPr lang="en-US" sz="2800" dirty="0"/>
            </a:b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3426724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ሐ. </a:t>
            </a:r>
            <a:r>
              <a:rPr lang="am-ET" sz="2800" dirty="0" smtClean="0"/>
              <a:t>የቀረበው </a:t>
            </a:r>
            <a:r>
              <a:rPr lang="am-ET" sz="2800" dirty="0"/>
              <a:t>መረጃ  </a:t>
            </a:r>
            <a:r>
              <a:rPr lang="am-ET" sz="2800" dirty="0">
                <a:solidFill>
                  <a:srgbClr val="FFFF00"/>
                </a:solidFill>
              </a:rPr>
              <a:t>ሀሰተኛ ወይም አሳሳች መሆኑን</a:t>
            </a:r>
            <a:r>
              <a:rPr lang="am-ET" sz="2800" dirty="0"/>
              <a:t> ለመጠራጠር የሚያስችል በቂ </a:t>
            </a:r>
            <a:r>
              <a:rPr lang="am-ET" sz="2800" dirty="0" smtClean="0"/>
              <a:t>ምክንያት </a:t>
            </a:r>
            <a:r>
              <a:rPr lang="am-ET" sz="2800" dirty="0"/>
              <a:t>ካለ፣ (በህጋዊ ገቢውና በአስመዘገበው ሀብት መካከል በግልጽ የሚታይ </a:t>
            </a:r>
            <a:r>
              <a:rPr lang="am-ET" sz="2800" dirty="0" smtClean="0"/>
              <a:t>ከፍተኛ </a:t>
            </a:r>
            <a:r>
              <a:rPr lang="am-ET" sz="2800" dirty="0"/>
              <a:t>መራራቅ ወይም ማነስ ወይም መብለጥ ሲኖር)፣</a:t>
            </a:r>
            <a:br>
              <a:rPr lang="am-ET" sz="2800" dirty="0"/>
            </a:br>
            <a:r>
              <a:rPr lang="am-ET" sz="2800" dirty="0"/>
              <a:t>መ. የቀረበው መረጃ በምዝገባው ትክክለኛነት ላይ </a:t>
            </a:r>
            <a:r>
              <a:rPr lang="am-ET" sz="2800" dirty="0">
                <a:solidFill>
                  <a:srgbClr val="FFFF00"/>
                </a:solidFill>
              </a:rPr>
              <a:t>ጥያቄ በሚያነሳ ሦስተኛ ወገን</a:t>
            </a:r>
            <a:r>
              <a:rPr lang="am-ET" sz="2800" dirty="0"/>
              <a:t> </a:t>
            </a:r>
            <a:r>
              <a:rPr lang="am-ET" sz="2800" dirty="0" smtClean="0"/>
              <a:t>ወይም </a:t>
            </a:r>
            <a:r>
              <a:rPr lang="am-ET" sz="2800" dirty="0">
                <a:solidFill>
                  <a:srgbClr val="FFFF00"/>
                </a:solidFill>
              </a:rPr>
              <a:t>በጠቋሚ</a:t>
            </a:r>
            <a:r>
              <a:rPr lang="am-ET" sz="2800" dirty="0"/>
              <a:t> በኩል </a:t>
            </a:r>
            <a:r>
              <a:rPr lang="am-ET" sz="2800" dirty="0">
                <a:solidFill>
                  <a:srgbClr val="FFFF00"/>
                </a:solidFill>
              </a:rPr>
              <a:t>ጥቆማ</a:t>
            </a:r>
            <a:r>
              <a:rPr lang="am-ET" sz="2800" dirty="0"/>
              <a:t> ሲቀርብ፣</a:t>
            </a:r>
            <a:br>
              <a:rPr lang="am-ET" sz="2800" dirty="0"/>
            </a:br>
            <a:r>
              <a:rPr lang="am-ET" sz="2800" dirty="0"/>
              <a:t>ሠ. ከሙስና ጋር የተያያዘ </a:t>
            </a:r>
            <a:r>
              <a:rPr lang="am-ET" sz="2800" dirty="0">
                <a:solidFill>
                  <a:srgbClr val="FFFF00"/>
                </a:solidFill>
              </a:rPr>
              <a:t>የምርመራ ሂደት</a:t>
            </a:r>
            <a:r>
              <a:rPr lang="am-ET" sz="2800" dirty="0"/>
              <a:t> እየተካሄደበት ከሆነ</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350338243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ረ. ኮሚሽኑ </a:t>
            </a:r>
            <a:r>
              <a:rPr lang="am-ET" sz="2800" dirty="0">
                <a:solidFill>
                  <a:srgbClr val="FFFF00"/>
                </a:solidFill>
              </a:rPr>
              <a:t>በሙስና ተጋላጭነታቸው በጥናት በለያቸው</a:t>
            </a:r>
            <a:r>
              <a:rPr lang="am-ET" sz="2800" dirty="0"/>
              <a:t> የፌደራል ተቋማት ወይም ሕዝባዊ ድርጅቶች ውስጥ </a:t>
            </a:r>
            <a:r>
              <a:rPr lang="am-ET" sz="2800" dirty="0">
                <a:solidFill>
                  <a:srgbClr val="FFFF00"/>
                </a:solidFill>
              </a:rPr>
              <a:t>የሚሰሩ ሃብት አስመዝጋቢዎች ሆነው </a:t>
            </a:r>
            <a:r>
              <a:rPr lang="am-ET" sz="2800" dirty="0"/>
              <a:t>ሲገኙ፣ </a:t>
            </a:r>
            <a:br>
              <a:rPr lang="am-ET" sz="2800" dirty="0"/>
            </a:br>
            <a:r>
              <a:rPr lang="am-ET" sz="2800" dirty="0"/>
              <a:t>ሰ. ኮሚሽኑ </a:t>
            </a:r>
            <a:r>
              <a:rPr lang="am-ET" sz="2800" dirty="0">
                <a:solidFill>
                  <a:srgbClr val="FFFF00"/>
                </a:solidFill>
              </a:rPr>
              <a:t>በትኩረት መስክ በለያቸው </a:t>
            </a:r>
            <a:r>
              <a:rPr lang="am-ET" sz="2800" dirty="0"/>
              <a:t>የፌደራል ተቋማት ወይም ሕዝባዊ ድርጅቶች ውስጥ ሃብት አስመዝጋቢዎች ሆነው ሲገኙ፣ </a:t>
            </a:r>
            <a:br>
              <a:rPr lang="am-ET" sz="2800" dirty="0"/>
            </a:br>
            <a:r>
              <a:rPr lang="am-ET" sz="2800" dirty="0"/>
              <a:t>ሸ. </a:t>
            </a:r>
            <a:r>
              <a:rPr lang="am-ET" sz="2800" dirty="0">
                <a:solidFill>
                  <a:srgbClr val="FFFF00"/>
                </a:solidFill>
              </a:rPr>
              <a:t>ከፖለቲካ አንጻር የያዙት ቦታ ትኩረት የሚስብ </a:t>
            </a:r>
            <a:r>
              <a:rPr lang="am-ET" sz="2800" dirty="0"/>
              <a:t>ሆኖ ሲገኝ፣</a:t>
            </a:r>
            <a:br>
              <a:rPr lang="am-ET" sz="2800" dirty="0"/>
            </a:br>
            <a:r>
              <a:rPr lang="am-ET" sz="2800" dirty="0"/>
              <a:t>ቀ. በዚህ አንቀጽ 11 (1) (ከሀ-ሸ) በተጠቀሱት ምክንያቶች/ ሁኔታዎች የሚጣራ </a:t>
            </a:r>
            <a:r>
              <a:rPr lang="am-ET" sz="2800" dirty="0" smtClean="0"/>
              <a:t> </a:t>
            </a:r>
            <a:r>
              <a:rPr lang="am-ET" sz="2800" dirty="0"/>
              <a:t>መረጃ በበቂ መጠን ባለመገኘቱ ኮሚሽኑ የሀብት ምዝገባ መረጃን ትክክለኛነት </a:t>
            </a:r>
            <a:r>
              <a:rPr lang="am-ET" sz="2800" dirty="0" smtClean="0"/>
              <a:t>የማረጋገጥ </a:t>
            </a:r>
            <a:r>
              <a:rPr lang="am-ET" sz="2800" dirty="0"/>
              <a:t>መደበኛ ሥራ ለመሥራት ወስኖ የአስመዝጋቢው የሀብት ምዝገባ </a:t>
            </a:r>
            <a:r>
              <a:rPr lang="am-ET" sz="2800" dirty="0" smtClean="0"/>
              <a:t>መረጃ </a:t>
            </a:r>
            <a:r>
              <a:rPr lang="am-ET" sz="2800" dirty="0">
                <a:solidFill>
                  <a:srgbClr val="FFFF00"/>
                </a:solidFill>
              </a:rPr>
              <a:t>በናሙና ምርጫ የተመረጠ</a:t>
            </a:r>
            <a:r>
              <a:rPr lang="am-ET" sz="2800" dirty="0"/>
              <a:t> ሆኖ ሲገኝ ይሆናል፡፡ </a:t>
            </a: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80374089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11.2. </a:t>
            </a:r>
            <a:r>
              <a:rPr lang="am-ET" sz="2800" dirty="0" smtClean="0"/>
              <a:t>በመረጃ </a:t>
            </a:r>
            <a:r>
              <a:rPr lang="am-ET" sz="2800" dirty="0"/>
              <a:t>ትክክለኛነት ማረጋገጥ ሂደት ወቅት ኮሚሽኑ፡- </a:t>
            </a:r>
            <a:br>
              <a:rPr lang="am-ET" sz="2800" dirty="0"/>
            </a:br>
            <a:r>
              <a:rPr lang="am-ET" sz="2800" dirty="0"/>
              <a:t>     ሀ.ሃብት አስመዝጋቢው በሞላው የሃብት ምዝገባ ቅጽ ማናቸውም ጉዳዮች ላይ </a:t>
            </a:r>
            <a:r>
              <a:rPr lang="am-ET" sz="2800" dirty="0" smtClean="0">
                <a:solidFill>
                  <a:srgbClr val="FFFF00"/>
                </a:solidFill>
              </a:rPr>
              <a:t>ተጨማሪ </a:t>
            </a:r>
            <a:r>
              <a:rPr lang="am-ET" sz="2800" dirty="0">
                <a:solidFill>
                  <a:srgbClr val="FFFF00"/>
                </a:solidFill>
              </a:rPr>
              <a:t>መረጃ እና ማብራሪያ እንዲያቀርብ ሊጠይቀው </a:t>
            </a:r>
            <a:r>
              <a:rPr lang="am-ET" sz="2800" dirty="0"/>
              <a:t>ይችላል፣</a:t>
            </a:r>
            <a:br>
              <a:rPr lang="am-ET" sz="2800" dirty="0"/>
            </a:br>
            <a:r>
              <a:rPr lang="am-ET" sz="2800" dirty="0"/>
              <a:t>     ለ. የሃብት አስመዝጋቢውን መረጃ የያዘ ማንኛውም ባንክ፣ የገንዘብ ተቋም ወይም </a:t>
            </a:r>
            <a:r>
              <a:rPr lang="am-ET" sz="2800" dirty="0" smtClean="0"/>
              <a:t>ሌላ </a:t>
            </a:r>
            <a:r>
              <a:rPr lang="am-ET" sz="2800" dirty="0"/>
              <a:t>ድርጅት/ሰው/ የያዘውን የሃብት መረጃ እንዲሰጥ </a:t>
            </a:r>
            <a:r>
              <a:rPr lang="am-ET" sz="2800" dirty="0">
                <a:solidFill>
                  <a:srgbClr val="FFFF00"/>
                </a:solidFill>
              </a:rPr>
              <a:t>ሊያዝ</a:t>
            </a:r>
            <a:r>
              <a:rPr lang="am-ET" sz="2800" dirty="0"/>
              <a:t> ይችላል፣</a:t>
            </a:r>
            <a:br>
              <a:rPr lang="am-ET" sz="2800" dirty="0"/>
            </a:br>
            <a:r>
              <a:rPr lang="am-ET" sz="2800" dirty="0"/>
              <a:t>    ሐ. ዋና ኦዲተርን ወይም ማንኛውንም አግባብነት ያለው አካል </a:t>
            </a:r>
            <a:r>
              <a:rPr lang="am-ET" sz="2800" dirty="0">
                <a:solidFill>
                  <a:srgbClr val="FFFF00"/>
                </a:solidFill>
              </a:rPr>
              <a:t>ሙያዊ ድጋፍ </a:t>
            </a:r>
            <a:r>
              <a:rPr lang="am-ET" sz="2800" dirty="0" smtClean="0">
                <a:solidFill>
                  <a:srgbClr val="FFFF00"/>
                </a:solidFill>
              </a:rPr>
              <a:t>ሊጠይቅ</a:t>
            </a:r>
            <a:r>
              <a:rPr lang="am-ET" sz="2800" dirty="0" smtClean="0"/>
              <a:t> </a:t>
            </a:r>
            <a:r>
              <a:rPr lang="am-ET" sz="2800" dirty="0"/>
              <a:t>ይችላል፡፡ </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2665558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
            </a:r>
            <a:br>
              <a:rPr lang="am-ET" sz="2800" dirty="0"/>
            </a:br>
            <a:r>
              <a:rPr lang="am-ET" sz="2800" dirty="0">
                <a:solidFill>
                  <a:srgbClr val="FFFF00"/>
                </a:solidFill>
              </a:rPr>
              <a:t>በሥራ ላይ ያለውን የሀብት ማሳወቂያና ምዝገባ የአፈፃፀም መመሪያ ከተሻሻለው የፌደራል የስነምግባርና የፀረሙስና ኮሚሽን ማቋቋሚያ አዋጅ </a:t>
            </a:r>
            <a:r>
              <a:rPr lang="en-US" sz="2800" smtClean="0">
                <a:solidFill>
                  <a:srgbClr val="FFFF00"/>
                </a:solidFill>
              </a:rPr>
              <a:t>1236 /2013 </a:t>
            </a:r>
            <a:r>
              <a:rPr lang="am-ET" sz="2800" smtClean="0">
                <a:solidFill>
                  <a:srgbClr val="FFFF00"/>
                </a:solidFill>
              </a:rPr>
              <a:t>ጋር </a:t>
            </a:r>
            <a:r>
              <a:rPr lang="am-ET" sz="2800" dirty="0">
                <a:solidFill>
                  <a:srgbClr val="FFFF00"/>
                </a:solidFill>
              </a:rPr>
              <a:t>በተጣጣመ መንገድ ማሻሻል በማስፈለጉ፤</a:t>
            </a:r>
            <a:r>
              <a:rPr lang="am-ET" sz="2800" dirty="0"/>
              <a:t/>
            </a:r>
            <a:br>
              <a:rPr lang="am-ET" sz="2800" dirty="0"/>
            </a:br>
            <a:r>
              <a:rPr lang="am-ET" sz="2800" dirty="0"/>
              <a:t/>
            </a:r>
            <a:br>
              <a:rPr lang="am-ET" sz="2800" dirty="0"/>
            </a:br>
            <a:r>
              <a:rPr lang="am-ET" sz="2800" dirty="0">
                <a:solidFill>
                  <a:srgbClr val="FFFF00"/>
                </a:solidFill>
              </a:rPr>
              <a:t>በሀብት ማሳወቅና ማስመዝገብ በወጣው አዋጅ ቁጥር 668/2002 አንቀጽ 24(2) መሰረት ይህ መመሪያ ወጥቷል፡፡ </a:t>
            </a:r>
            <a:r>
              <a:rPr lang="en-US" sz="2800" dirty="0" smtClean="0">
                <a:solidFill>
                  <a:srgbClr val="FFFF00"/>
                </a:solidFill>
              </a:rPr>
              <a:t/>
            </a:r>
            <a:br>
              <a:rPr lang="en-US" sz="2800" dirty="0" smtClean="0">
                <a:solidFill>
                  <a:srgbClr val="FFFF00"/>
                </a:solidFill>
              </a:rPr>
            </a:br>
            <a:r>
              <a:rPr lang="en-US" sz="2800" dirty="0" smtClean="0">
                <a:solidFill>
                  <a:srgbClr val="FFFF00"/>
                </a:solidFill>
              </a:rPr>
              <a:t/>
            </a:r>
            <a:br>
              <a:rPr lang="en-US" sz="2800" dirty="0" smtClean="0">
                <a:solidFill>
                  <a:srgbClr val="FFFF00"/>
                </a:solidFill>
              </a:rPr>
            </a:br>
            <a:r>
              <a:rPr lang="en-US" sz="2800" dirty="0"/>
              <a:t/>
            </a:r>
            <a:br>
              <a:rPr lang="en-US" sz="2800" dirty="0"/>
            </a:br>
            <a:r>
              <a:rPr lang="am-ET" sz="2800" dirty="0"/>
              <a:t/>
            </a:r>
            <a:br>
              <a:rPr lang="am-ET" sz="2800" dirty="0"/>
            </a:br>
            <a:r>
              <a:rPr lang="am-ET" sz="2800" dirty="0"/>
              <a:t> </a:t>
            </a:r>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መግቢያ</a:t>
            </a:r>
          </a:p>
        </p:txBody>
      </p:sp>
    </p:spTree>
    <p:extLst>
      <p:ext uri="{BB962C8B-B14F-4D97-AF65-F5344CB8AC3E}">
        <p14:creationId xmlns:p14="http://schemas.microsoft.com/office/powerpoint/2010/main" val="355854955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11.3	 ኮሚሽኑ በመረጃ ትክክለኛት ማረጋገጥ ሂደት </a:t>
            </a:r>
            <a:r>
              <a:rPr lang="am-ET" sz="2800" dirty="0">
                <a:solidFill>
                  <a:srgbClr val="FFFF00"/>
                </a:solidFill>
              </a:rPr>
              <a:t>ግኝቱ ጥቃቅን የመረጃ ስህተት ከሆነ</a:t>
            </a:r>
            <a:r>
              <a:rPr lang="am-ET" sz="2800" dirty="0"/>
              <a:t> ከሚከተሉት እርምጃዎች አንዱን ጥቅም ላይ ሊያውል ይችላል፡- </a:t>
            </a:r>
            <a:br>
              <a:rPr lang="am-ET" sz="2800" dirty="0"/>
            </a:br>
            <a:r>
              <a:rPr lang="am-ET" sz="2800" dirty="0"/>
              <a:t>   ሀ. </a:t>
            </a:r>
            <a:r>
              <a:rPr lang="am-ET" sz="2800" dirty="0">
                <a:solidFill>
                  <a:srgbClr val="FFFF00"/>
                </a:solidFill>
              </a:rPr>
              <a:t>ለመጀመሪያ</a:t>
            </a:r>
            <a:r>
              <a:rPr lang="am-ET" sz="2800" dirty="0"/>
              <a:t> </a:t>
            </a:r>
            <a:r>
              <a:rPr lang="am-ET" sz="2800" dirty="0">
                <a:solidFill>
                  <a:srgbClr val="FFFF00"/>
                </a:solidFill>
              </a:rPr>
              <a:t>ጊዜ</a:t>
            </a:r>
            <a:r>
              <a:rPr lang="am-ET" sz="2800" dirty="0"/>
              <a:t> ለተፈፀመ ጥቃቅን የመረጃ ስህተት ለሃብት </a:t>
            </a:r>
            <a:r>
              <a:rPr lang="am-ET" sz="2800" dirty="0" smtClean="0"/>
              <a:t>አስመዝጋቢው</a:t>
            </a:r>
            <a:r>
              <a:rPr lang="en-US" sz="2800" dirty="0" smtClean="0"/>
              <a:t> </a:t>
            </a:r>
            <a:r>
              <a:rPr lang="am-ET" sz="2800" dirty="0" smtClean="0">
                <a:solidFill>
                  <a:srgbClr val="FFFF00"/>
                </a:solidFill>
              </a:rPr>
              <a:t>የፅሑፍ </a:t>
            </a:r>
            <a:r>
              <a:rPr lang="am-ET" sz="2800" dirty="0">
                <a:solidFill>
                  <a:srgbClr val="FFFF00"/>
                </a:solidFill>
              </a:rPr>
              <a:t>ማስጠንቀቂያ ይሰጠዋል</a:t>
            </a:r>
            <a:r>
              <a:rPr lang="am-ET" sz="2800" dirty="0"/>
              <a:t>፣ </a:t>
            </a:r>
            <a:br>
              <a:rPr lang="am-ET" sz="2800" dirty="0"/>
            </a:br>
            <a:r>
              <a:rPr lang="am-ET" sz="2800" dirty="0"/>
              <a:t>   ለ. ሃብት አስመዝጋቢው </a:t>
            </a:r>
            <a:r>
              <a:rPr lang="am-ET" sz="2800" dirty="0">
                <a:solidFill>
                  <a:srgbClr val="FFFF00"/>
                </a:solidFill>
              </a:rPr>
              <a:t>ለሁለተኛ ጊዜ</a:t>
            </a:r>
            <a:r>
              <a:rPr lang="am-ET" sz="2800" dirty="0"/>
              <a:t> ተመሳሳይ ስህተት ከፈጸመ ብር </a:t>
            </a:r>
            <a:r>
              <a:rPr lang="am-ET" sz="2800" dirty="0" smtClean="0">
                <a:solidFill>
                  <a:srgbClr val="FFFF00"/>
                </a:solidFill>
              </a:rPr>
              <a:t>1,000 </a:t>
            </a:r>
            <a:r>
              <a:rPr lang="am-ET" sz="2800" dirty="0">
                <a:solidFill>
                  <a:srgbClr val="FFFF00"/>
                </a:solidFill>
              </a:rPr>
              <a:t>(አንድ ሺህ ብር) የገንዘብ ቅጣት</a:t>
            </a:r>
            <a:r>
              <a:rPr lang="am-ET" sz="2800" dirty="0"/>
              <a:t> እንዲከፍል ይደረጋል፣</a:t>
            </a:r>
            <a:br>
              <a:rPr lang="am-ET" sz="2800" dirty="0"/>
            </a:br>
            <a:r>
              <a:rPr lang="am-ET" sz="2800" dirty="0"/>
              <a:t>  ሐ. ሃብት አስመዝጋቢው </a:t>
            </a:r>
            <a:r>
              <a:rPr lang="am-ET" sz="2800" dirty="0">
                <a:solidFill>
                  <a:srgbClr val="FFFF00"/>
                </a:solidFill>
              </a:rPr>
              <a:t>ለ3ኛ ጊዜ</a:t>
            </a:r>
            <a:r>
              <a:rPr lang="am-ET" sz="2800" dirty="0"/>
              <a:t> ተመሳሳይ ስህተት ከፈፀመ </a:t>
            </a:r>
            <a:r>
              <a:rPr lang="am-ET" sz="2800" dirty="0">
                <a:solidFill>
                  <a:srgbClr val="FFFF00"/>
                </a:solidFill>
              </a:rPr>
              <a:t>ጉዳዩ በህግ የመመርመር ስልጣን ላለው አካል</a:t>
            </a:r>
            <a:r>
              <a:rPr lang="am-ET" sz="2800" dirty="0"/>
              <a:t> ይላካል</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20455766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11.4	 ኮሚሽኑ የሃብት ምዝገባ መረጃ</a:t>
            </a:r>
            <a:r>
              <a:rPr lang="am-ET" sz="2800" dirty="0">
                <a:solidFill>
                  <a:srgbClr val="FFFF00"/>
                </a:solidFill>
              </a:rPr>
              <a:t> ማጭበርበር ተፈጥሯል ወይም ሆነ ተብሎ አሳሳች መረጃ ተሰጥቷል </a:t>
            </a:r>
            <a:r>
              <a:rPr lang="am-ET" sz="2800" dirty="0"/>
              <a:t>ወይም </a:t>
            </a:r>
            <a:r>
              <a:rPr lang="am-ET" sz="2800" dirty="0">
                <a:solidFill>
                  <a:srgbClr val="FFFF00"/>
                </a:solidFill>
              </a:rPr>
              <a:t>እውነቱን ለመደበቅ ተሞክሯል </a:t>
            </a:r>
            <a:r>
              <a:rPr lang="am-ET" sz="2800" dirty="0"/>
              <a:t>ብሎ በሚያምንበት </a:t>
            </a:r>
            <a:r>
              <a:rPr lang="am-ET" sz="2800" dirty="0">
                <a:solidFill>
                  <a:srgbClr val="FFFF00"/>
                </a:solidFill>
              </a:rPr>
              <a:t>በማናኛውም ጊዜ</a:t>
            </a:r>
            <a:r>
              <a:rPr lang="am-ET" sz="2800" dirty="0"/>
              <a:t> ምርመራ እንዲደረግ እና ተጠያቂ እንዲሆን በህግ የመመርመረና የመክሰስ ስልጣን ለተሰጠው አካል ያስተላልፋል</a:t>
            </a:r>
            <a:r>
              <a:rPr lang="am-ET" sz="2800" dirty="0" smtClean="0"/>
              <a:t>፡</a:t>
            </a:r>
            <a:r>
              <a:rPr lang="en-US" sz="2800" dirty="0" smtClean="0"/>
              <a:t/>
            </a:r>
            <a:br>
              <a:rPr lang="en-US" sz="2800" dirty="0" smtClean="0"/>
            </a:br>
            <a:r>
              <a:rPr lang="en-US" sz="2800" dirty="0"/>
              <a:t/>
            </a:r>
            <a:br>
              <a:rPr lang="en-US" sz="2800" dirty="0"/>
            </a:br>
            <a:r>
              <a:rPr lang="am-ET" sz="2800" b="1" dirty="0"/>
              <a:t>12.	የአኗኗር ሁኔ ወይም ደረጃ ማረጋገጥ   </a:t>
            </a:r>
            <a:r>
              <a:rPr lang="am-ET" sz="2800" dirty="0"/>
              <a:t/>
            </a:r>
            <a:br>
              <a:rPr lang="am-ET" sz="2800" dirty="0"/>
            </a:br>
            <a:r>
              <a:rPr lang="am-ET" sz="2800" dirty="0"/>
              <a:t>በሀብት አስመዝጋቢው </a:t>
            </a:r>
            <a:r>
              <a:rPr lang="am-ET" sz="2800" dirty="0">
                <a:solidFill>
                  <a:srgbClr val="FFFF00"/>
                </a:solidFill>
              </a:rPr>
              <a:t>የኑሮ ደረጃ</a:t>
            </a:r>
            <a:r>
              <a:rPr lang="am-ET" sz="2800" dirty="0"/>
              <a:t> እና  እርሱ እና/ወይም የቤተሰቡ አባላት </a:t>
            </a:r>
            <a:r>
              <a:rPr lang="am-ET" sz="2800" dirty="0">
                <a:solidFill>
                  <a:srgbClr val="FFFF00"/>
                </a:solidFill>
              </a:rPr>
              <a:t>በሚያገኙት ገቢ መካከል ያለውን መጣጣም ለማረጋገጥ</a:t>
            </a:r>
            <a:r>
              <a:rPr lang="am-ET" sz="2800" dirty="0"/>
              <a:t> ኮሚሽኑ የአኗኗር ሁኔታቸው ላይ ማጣራት ሊያደርግ ይችላል፡፡ </a:t>
            </a:r>
            <a:br>
              <a:rPr lang="am-ET"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ሦስት፡- የሃብት ምዝገባ መረጃን ትክክለኛነት ስለማረጋገጥ</a:t>
            </a:r>
            <a:endParaRPr lang="en-US" sz="2400" b="1" dirty="0" smtClean="0"/>
          </a:p>
        </p:txBody>
      </p:sp>
    </p:spTree>
    <p:extLst>
      <p:ext uri="{BB962C8B-B14F-4D97-AF65-F5344CB8AC3E}">
        <p14:creationId xmlns:p14="http://schemas.microsoft.com/office/powerpoint/2010/main" val="105985451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13.	</a:t>
            </a:r>
            <a:r>
              <a:rPr lang="am-ET" sz="2800" b="1" dirty="0"/>
              <a:t>የሃብት ምዝገባ መረጃን ለህዝብ ክፍት /ተደራሽ/ ስለማድረግ</a:t>
            </a:r>
            <a:r>
              <a:rPr lang="am-ET" sz="2800" dirty="0"/>
              <a:t>  </a:t>
            </a:r>
            <a:br>
              <a:rPr lang="am-ET" sz="2800" dirty="0"/>
            </a:br>
            <a:r>
              <a:rPr lang="am-ET" sz="2800" dirty="0"/>
              <a:t>13.1	 ኮሚሽኑ የሃብት ማሳወቂያ ቅጽ ውስጥ </a:t>
            </a:r>
            <a:r>
              <a:rPr lang="am-ET" sz="2800" dirty="0">
                <a:solidFill>
                  <a:srgbClr val="FFFF00"/>
                </a:solidFill>
              </a:rPr>
              <a:t>ተመዝግበው ያሉ መረጃዎች በሙሉ ተደራሽ ሊያደረግ ይችላል </a:t>
            </a:r>
            <a:r>
              <a:rPr lang="am-ET" sz="2800" dirty="0"/>
              <a:t>ወይም ይሰጣል፡፡ ለዚህ መመሪያ አፈጻጸም ሲባል </a:t>
            </a:r>
            <a:r>
              <a:rPr lang="am-ET" sz="2800" dirty="0">
                <a:solidFill>
                  <a:srgbClr val="FFFF00"/>
                </a:solidFill>
              </a:rPr>
              <a:t>የግል ሚስጥራዊ መረጃዎች</a:t>
            </a:r>
            <a:r>
              <a:rPr lang="am-ET" sz="2800" dirty="0"/>
              <a:t> የሚባሉት </a:t>
            </a:r>
            <a:r>
              <a:rPr lang="am-ET" sz="2800" dirty="0">
                <a:solidFill>
                  <a:srgbClr val="FFFF00"/>
                </a:solidFill>
              </a:rPr>
              <a:t>የስልክ ቁጥር፣ የባንክ ሒሳብ ቁጥር እና የመኖሪያ አድራሻ </a:t>
            </a:r>
            <a:r>
              <a:rPr lang="am-ET" sz="2800" dirty="0"/>
              <a:t>ናቸው፣</a:t>
            </a:r>
            <a:br>
              <a:rPr lang="am-ET" sz="2800" dirty="0"/>
            </a:br>
            <a:r>
              <a:rPr lang="am-ET" sz="2800" dirty="0"/>
              <a:t>13.2	 በዚህ አንቀጽ በንዕስ አንቀፅ 1 የተደነገገው ቢኖርም </a:t>
            </a:r>
            <a:r>
              <a:rPr lang="am-ET" sz="2800" dirty="0">
                <a:solidFill>
                  <a:srgbClr val="FFFF00"/>
                </a:solidFill>
              </a:rPr>
              <a:t>መረጃዎቹ በፍትህ አካላት ሲጠየቁ ወይም እንደሁኔታው ኮሚሽኑ ለሌሎች ዓላማዎች እንዲውሉ ሲወስን </a:t>
            </a:r>
            <a:r>
              <a:rPr lang="am-ET" sz="2800" dirty="0"/>
              <a:t>የግል ሚስጥራዊ /ግላዊ/ መረጃዎችም </a:t>
            </a:r>
            <a:r>
              <a:rPr lang="am-ET" sz="2800" dirty="0">
                <a:solidFill>
                  <a:srgbClr val="FFFF00"/>
                </a:solidFill>
              </a:rPr>
              <a:t>ሊገለጹ ይችላሉ</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rmAutofit fontScale="85000" lnSpcReduction="10000"/>
          </a:bodyPr>
          <a:lstStyle/>
          <a:p>
            <a:r>
              <a:rPr lang="am-ET" sz="2400" b="1" dirty="0"/>
              <a:t>ክፍል አራት፡- የሃብት ምዝገባ መረጃ ለህዝብ ክፍት /ተደራሽ/ ስለሚሆንበት ሁኔታ</a:t>
            </a:r>
            <a:endParaRPr lang="en-US" sz="2400" b="1" dirty="0" smtClean="0"/>
          </a:p>
        </p:txBody>
      </p:sp>
    </p:spTree>
    <p:extLst>
      <p:ext uri="{BB962C8B-B14F-4D97-AF65-F5344CB8AC3E}">
        <p14:creationId xmlns:p14="http://schemas.microsoft.com/office/powerpoint/2010/main" val="8570942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13.	የሃብት ምዝገባ መረጃን ለህዝብ ክፍት /ተደራሽ/ ስለማድረግ </a:t>
            </a:r>
            <a:r>
              <a:rPr lang="en-US" sz="2800" dirty="0" smtClean="0"/>
              <a:t/>
            </a:r>
            <a:br>
              <a:rPr lang="en-US" sz="2800" dirty="0" smtClean="0"/>
            </a:br>
            <a:r>
              <a:rPr lang="en-US" sz="2800" dirty="0" smtClean="0"/>
              <a:t/>
            </a:r>
            <a:br>
              <a:rPr lang="en-US" sz="2800" dirty="0" smtClean="0"/>
            </a:br>
            <a:r>
              <a:rPr lang="en-US" sz="2800" dirty="0" smtClean="0"/>
              <a:t>13.3. </a:t>
            </a:r>
            <a:r>
              <a:rPr lang="am-ET" sz="2800" dirty="0" smtClean="0"/>
              <a:t>ማንኛውም </a:t>
            </a:r>
            <a:r>
              <a:rPr lang="am-ET" sz="2800" dirty="0"/>
              <a:t>የሃብት ምዝገባ </a:t>
            </a:r>
            <a:r>
              <a:rPr lang="am-ET" sz="2800" dirty="0">
                <a:solidFill>
                  <a:srgbClr val="FFFF00"/>
                </a:solidFill>
              </a:rPr>
              <a:t>መረጃ እንዲሰጠው የሚፈልግ </a:t>
            </a:r>
            <a:r>
              <a:rPr lang="am-ET" sz="2800" dirty="0"/>
              <a:t>ሰው </a:t>
            </a:r>
            <a:r>
              <a:rPr lang="am-ET" sz="2800" dirty="0">
                <a:solidFill>
                  <a:srgbClr val="FFFF00"/>
                </a:solidFill>
              </a:rPr>
              <a:t>ጥያቄውን በጽሁፍ  ለኮሚሽኑ ማቅረብ</a:t>
            </a:r>
            <a:r>
              <a:rPr lang="am-ET" sz="2800" dirty="0"/>
              <a:t> አለበት፣</a:t>
            </a:r>
            <a:br>
              <a:rPr lang="am-ET" sz="2800" dirty="0"/>
            </a:br>
            <a:r>
              <a:rPr lang="am-ET" sz="2800" dirty="0"/>
              <a:t>13.4	 ኮሚሽኑ የቀረበለትን የመረጃ ጥያቄ በመቀበል በኮሚሽኑ የአገልግሎት አሰጣጥ ስታንዳርድ መሰረት </a:t>
            </a:r>
            <a:r>
              <a:rPr lang="am-ET" sz="2800" dirty="0">
                <a:solidFill>
                  <a:srgbClr val="FFFF00"/>
                </a:solidFill>
              </a:rPr>
              <a:t>ለጠያቂው ሰው ተገቢውን መረጃ ይሰጣል</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fontScale="85000" lnSpcReduction="10000"/>
          </a:bodyPr>
          <a:lstStyle/>
          <a:p>
            <a:r>
              <a:rPr lang="am-ET" sz="2400" b="1" dirty="0"/>
              <a:t>ክፍል አራት፡- የሃብት ምዝገባ መረጃ ለህዝብ ክፍት /ተደራሽ/ ስለሚሆንበት ሁኔታ</a:t>
            </a:r>
            <a:endParaRPr lang="en-US" sz="2400" b="1" dirty="0" smtClean="0"/>
          </a:p>
        </p:txBody>
      </p:sp>
    </p:spTree>
    <p:extLst>
      <p:ext uri="{BB962C8B-B14F-4D97-AF65-F5344CB8AC3E}">
        <p14:creationId xmlns:p14="http://schemas.microsoft.com/office/powerpoint/2010/main" val="18444654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 </a:t>
            </a:r>
            <a:r>
              <a:rPr lang="en-US" sz="2800" dirty="0" smtClean="0"/>
              <a:t>14. </a:t>
            </a:r>
            <a:r>
              <a:rPr lang="am-ET" sz="2800" dirty="0" smtClean="0"/>
              <a:t>ስለ </a:t>
            </a:r>
            <a:r>
              <a:rPr lang="am-ET" sz="2800" dirty="0"/>
              <a:t>ቅጣት ገንዘብ አሰባሰብ	</a:t>
            </a:r>
            <a:r>
              <a:rPr lang="en-US" sz="2800" dirty="0" smtClean="0"/>
              <a:t/>
            </a:r>
            <a:br>
              <a:rPr lang="en-US" sz="2800" dirty="0" smtClean="0"/>
            </a:br>
            <a:r>
              <a:rPr lang="am-ET" sz="2800" dirty="0"/>
              <a:t/>
            </a:r>
            <a:br>
              <a:rPr lang="am-ET" sz="2800" dirty="0"/>
            </a:br>
            <a:r>
              <a:rPr lang="am-ET" sz="2800" dirty="0"/>
              <a:t>14.1	 </a:t>
            </a:r>
            <a:r>
              <a:rPr lang="am-ET" sz="2800" dirty="0">
                <a:solidFill>
                  <a:srgbClr val="FFFF00"/>
                </a:solidFill>
              </a:rPr>
              <a:t>የሥነምግባር መከታተያ ክፍል </a:t>
            </a:r>
            <a:r>
              <a:rPr lang="am-ET" sz="2800" dirty="0"/>
              <a:t>ሃብት አስመዝጋቢዎች ሀብታቸውን ባለማስመዝገባቸው ወይም በምዝገባ ሂደት በፈፀሙት ግድፈት </a:t>
            </a:r>
            <a:r>
              <a:rPr lang="am-ET" sz="2800" dirty="0">
                <a:solidFill>
                  <a:srgbClr val="FFFF00"/>
                </a:solidFill>
              </a:rPr>
              <a:t>የሚከፍሉትን ቅጣት በኮሚሽኑ የኢትዮጵያ ንግድ ባንክ ሂሣብ ቁጥር </a:t>
            </a:r>
            <a:r>
              <a:rPr lang="am-ET" sz="2800" dirty="0"/>
              <a:t>1000001844532 ወይም ኮሚሽኑ ወደፊት በሚያሳውቀው የሂሳብ ቁጥር </a:t>
            </a:r>
            <a:r>
              <a:rPr lang="am-ET" sz="2800" dirty="0">
                <a:solidFill>
                  <a:srgbClr val="FFFF00"/>
                </a:solidFill>
              </a:rPr>
              <a:t>ገቢ በማድረግ ዋናውን የባንክ ስሊፕ ደረሰኝ ለኮሚሽኑ</a:t>
            </a:r>
            <a:r>
              <a:rPr lang="am-ET" sz="2800" dirty="0"/>
              <a:t> የግዥ፣ ፋይናንስና ንብረት አስተዳደር ዳይሬክቶሬት ያቀርባሉ</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አምስት፡- ልዩ ልዩ ድንጋጌዎች</a:t>
            </a:r>
            <a:endParaRPr lang="en-US" sz="2400" b="1" dirty="0" smtClean="0"/>
          </a:p>
        </p:txBody>
      </p:sp>
    </p:spTree>
    <p:extLst>
      <p:ext uri="{BB962C8B-B14F-4D97-AF65-F5344CB8AC3E}">
        <p14:creationId xmlns:p14="http://schemas.microsoft.com/office/powerpoint/2010/main" val="351797169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14.2. </a:t>
            </a:r>
            <a:r>
              <a:rPr lang="am-ET" sz="2800" dirty="0" smtClean="0"/>
              <a:t>በዚህ </a:t>
            </a:r>
            <a:r>
              <a:rPr lang="am-ET" sz="2800" dirty="0"/>
              <a:t>አንቀፅ ንዑስ አንቀፅ 14.1 መሠረት </a:t>
            </a:r>
            <a:r>
              <a:rPr lang="am-ET" sz="2800" dirty="0">
                <a:solidFill>
                  <a:srgbClr val="FFFF00"/>
                </a:solidFill>
              </a:rPr>
              <a:t>የኮሚሽኑ የግዥ፣ ፋይናንስና ንብረት አስተዳደር ዳይሬክቶሬት</a:t>
            </a:r>
            <a:r>
              <a:rPr lang="am-ET" sz="2800" dirty="0"/>
              <a:t> የባንክ ዋናው ስሊፕ/ደረሰኝ/ እንደደረሰው </a:t>
            </a:r>
            <a:r>
              <a:rPr lang="am-ET" sz="2800" dirty="0">
                <a:solidFill>
                  <a:srgbClr val="FFFF00"/>
                </a:solidFill>
              </a:rPr>
              <a:t>የገቢ ደረሰኝ በመቁረጥ ለተቀጭው </a:t>
            </a:r>
            <a:r>
              <a:rPr lang="am-ET" sz="2800" dirty="0"/>
              <a:t>ይሰጣል፣</a:t>
            </a:r>
            <a:br>
              <a:rPr lang="am-ET" sz="2800" dirty="0"/>
            </a:br>
            <a:r>
              <a:rPr lang="am-ET" sz="2800" dirty="0"/>
              <a:t>14.3	 የኮሚሽኑ የግዥ፣ ፋይናንስና ንብረት አስተዳደር ዳይሬክቶሬት </a:t>
            </a:r>
            <a:r>
              <a:rPr lang="am-ET" sz="2800" dirty="0">
                <a:solidFill>
                  <a:srgbClr val="FFFF00"/>
                </a:solidFill>
              </a:rPr>
              <a:t>ቅጣት ከከፈሉ ሃብት አስመዝጋቢዎች የተረከበውን ዋናው ስሊፕ/</a:t>
            </a:r>
            <a:r>
              <a:rPr lang="am-ET" sz="2400" dirty="0">
                <a:solidFill>
                  <a:srgbClr val="FFFF00"/>
                </a:solidFill>
              </a:rPr>
              <a:t>ደረሰኝ/</a:t>
            </a:r>
            <a:r>
              <a:rPr lang="am-ET" sz="2400" dirty="0"/>
              <a:t> በማደራጀት መረጃውን ይይዛል፡፡ በሃብት ማሳወቅና ምዝገባ ዳይሬክቶሬት በተጠየቀ ጊዜ መረጃውን የመስጠት </a:t>
            </a:r>
            <a:r>
              <a:rPr lang="am-ET" sz="2800" dirty="0"/>
              <a:t>ግዴታ አለበት</a:t>
            </a:r>
            <a:r>
              <a:rPr lang="am-ET" sz="2800" dirty="0" smtClean="0"/>
              <a:t>፣</a:t>
            </a:r>
            <a:r>
              <a:rPr lang="en-US" sz="2800" dirty="0" smtClean="0"/>
              <a:t/>
            </a:r>
            <a:br>
              <a:rPr lang="en-US" sz="2800" dirty="0" smtClean="0"/>
            </a:br>
            <a:r>
              <a:rPr lang="am-ET" sz="2800" dirty="0"/>
              <a:t>14.4	 የኮሚሽኑ የግዥ፣ ፋይናንስና ንብረት አስተዳደር ዳይሬክቶሬት በዚህ አንቀፅ በንዑስ አንቀፅ 14.1 </a:t>
            </a:r>
            <a:r>
              <a:rPr lang="am-ET" sz="2400" dirty="0"/>
              <a:t>እና 14.2 መሠረት </a:t>
            </a:r>
            <a:r>
              <a:rPr lang="am-ET" sz="2400" dirty="0">
                <a:solidFill>
                  <a:srgbClr val="FFFF00"/>
                </a:solidFill>
              </a:rPr>
              <a:t>ገቢ የተደረገውን የቅጣት ገንዘብ ከዋናው ስሊፕ/ደረሰኝ/ ጋር በማስታረቅ በየወሩ ለገንዘብ ሚኒስቴር ፈሰስ</a:t>
            </a:r>
            <a:r>
              <a:rPr lang="am-ET" sz="2400" dirty="0"/>
              <a:t> ያደርጋል፡፡ ስለ አፈፃፀሙም</a:t>
            </a:r>
            <a:r>
              <a:rPr lang="am-ET" sz="2800" dirty="0"/>
              <a:t> ለሃብት ማሳወቅና ምዝገባ ዳይሬክቶሬት ያሳውቃል፡፡ </a:t>
            </a:r>
          </a:p>
        </p:txBody>
      </p:sp>
      <p:sp>
        <p:nvSpPr>
          <p:cNvPr id="3" name="Subtitle 2"/>
          <p:cNvSpPr>
            <a:spLocks noGrp="1"/>
          </p:cNvSpPr>
          <p:nvPr>
            <p:ph type="subTitle" idx="1"/>
          </p:nvPr>
        </p:nvSpPr>
        <p:spPr>
          <a:xfrm>
            <a:off x="1309502" y="720535"/>
            <a:ext cx="8825658" cy="515837"/>
          </a:xfrm>
        </p:spPr>
        <p:txBody>
          <a:bodyPr>
            <a:normAutofit/>
          </a:bodyPr>
          <a:lstStyle/>
          <a:p>
            <a:r>
              <a:rPr lang="am-ET" sz="2400" b="1" dirty="0"/>
              <a:t>ክፍል አምስት፡- ልዩ ልዩ ድንጋጌዎች</a:t>
            </a:r>
            <a:endParaRPr lang="en-US" sz="2400" b="1" dirty="0" smtClean="0"/>
          </a:p>
        </p:txBody>
      </p:sp>
    </p:spTree>
    <p:extLst>
      <p:ext uri="{BB962C8B-B14F-4D97-AF65-F5344CB8AC3E}">
        <p14:creationId xmlns:p14="http://schemas.microsoft.com/office/powerpoint/2010/main" val="16421815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b="1" dirty="0" smtClean="0">
                <a:solidFill>
                  <a:srgbClr val="FFC000"/>
                </a:solidFill>
              </a:rPr>
              <a:t>1</a:t>
            </a:r>
            <a:r>
              <a:rPr lang="am-ET" sz="2800" b="1" dirty="0" smtClean="0">
                <a:solidFill>
                  <a:srgbClr val="FFC000"/>
                </a:solidFill>
              </a:rPr>
              <a:t>5</a:t>
            </a:r>
            <a:r>
              <a:rPr lang="am-ET" sz="2800" b="1" dirty="0">
                <a:solidFill>
                  <a:srgbClr val="FFC000"/>
                </a:solidFill>
              </a:rPr>
              <a:t>.	የመተባበር ግዴታ</a:t>
            </a:r>
            <a:r>
              <a:rPr lang="en-US" sz="2800" b="1" dirty="0">
                <a:solidFill>
                  <a:srgbClr val="FFC000"/>
                </a:solidFill>
              </a:rPr>
              <a:t/>
            </a:r>
            <a:br>
              <a:rPr lang="en-US" sz="2800" b="1" dirty="0">
                <a:solidFill>
                  <a:srgbClr val="FFC000"/>
                </a:solidFill>
              </a:rPr>
            </a:br>
            <a:r>
              <a:rPr lang="am-ET" sz="2800" dirty="0" smtClean="0">
                <a:solidFill>
                  <a:srgbClr val="FFC000"/>
                </a:solidFill>
              </a:rPr>
              <a:t>ማንኛውም </a:t>
            </a:r>
            <a:r>
              <a:rPr lang="am-ET" sz="2800" dirty="0">
                <a:solidFill>
                  <a:srgbClr val="FFC000"/>
                </a:solidFill>
              </a:rPr>
              <a:t>ሰው </a:t>
            </a:r>
            <a:r>
              <a:rPr lang="am-ET" sz="2800" dirty="0"/>
              <a:t>የሃብት ማሳወቅና ማስመዝገብ አዋጅ ቁጥር 668/2002 እና አዋጁን ለማስፈፀም የወጣውን ይህን የአፈፃፀም መመሪያ </a:t>
            </a:r>
            <a:r>
              <a:rPr lang="am-ET" sz="2800" dirty="0">
                <a:solidFill>
                  <a:srgbClr val="FFFF00"/>
                </a:solidFill>
              </a:rPr>
              <a:t>ኮሚሽኑ በሚያስፈፅምበት ወቅት መረጃ የመስጠትና የመተባበር ህጋዊ ግዴታ አለበት</a:t>
            </a:r>
            <a:r>
              <a:rPr lang="am-ET" sz="2800" dirty="0" smtClean="0"/>
              <a:t>፡፡</a:t>
            </a:r>
            <a:r>
              <a:rPr lang="en-US" sz="2800" dirty="0" smtClean="0"/>
              <a:t/>
            </a:r>
            <a:br>
              <a:rPr lang="en-US" sz="2800" dirty="0" smtClean="0"/>
            </a:br>
            <a:r>
              <a:rPr lang="am-ET" sz="2800" b="1" dirty="0">
                <a:solidFill>
                  <a:srgbClr val="FFC000"/>
                </a:solidFill>
              </a:rPr>
              <a:t>16.	ስለ ቅጣት </a:t>
            </a:r>
            <a:r>
              <a:rPr lang="en-US" sz="2800" dirty="0"/>
              <a:t/>
            </a:r>
            <a:br>
              <a:rPr lang="en-US" sz="2800" dirty="0"/>
            </a:br>
            <a:r>
              <a:rPr lang="am-ET" sz="2800" dirty="0"/>
              <a:t>የሀብት ምዝገባ አዋጅንና አዋጁን ሥራ ላይ ለማዋል የወጣውን ይህንን መመሪያ በመፈጸም ሂደት ላይ የመተባበር ህጋዊ ግዴታዉን ያልተወጣ ማንኛውም ሰው አግባብነት ባለው የወንጀል ህግ መሰረት ተጠያቂ ይሆናል</a:t>
            </a:r>
            <a:r>
              <a:rPr lang="am-ET" sz="2800" dirty="0" smtClean="0"/>
              <a:t>፡፡</a:t>
            </a:r>
            <a:r>
              <a:rPr lang="en-US" sz="2800" dirty="0" smtClean="0"/>
              <a:t/>
            </a:r>
            <a:br>
              <a:rPr lang="en-US" sz="2800" dirty="0" smtClean="0"/>
            </a:br>
            <a:r>
              <a:rPr lang="en-US" sz="2800" dirty="0"/>
              <a:t/>
            </a:r>
            <a:br>
              <a:rPr lang="en-US" sz="2800" dirty="0"/>
            </a:br>
            <a:r>
              <a:rPr lang="am-ET" sz="2800" dirty="0" smtClean="0"/>
              <a:t> </a:t>
            </a:r>
            <a:endParaRPr lang="am-ET" sz="2800" dirty="0"/>
          </a:p>
        </p:txBody>
      </p:sp>
    </p:spTree>
    <p:extLst>
      <p:ext uri="{BB962C8B-B14F-4D97-AF65-F5344CB8AC3E}">
        <p14:creationId xmlns:p14="http://schemas.microsoft.com/office/powerpoint/2010/main" val="9474695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17.1	ማንኛውም </a:t>
            </a:r>
            <a:r>
              <a:rPr lang="am-ET" sz="2800" dirty="0">
                <a:solidFill>
                  <a:srgbClr val="FFFF00"/>
                </a:solidFill>
              </a:rPr>
              <a:t>አገልግሎት ጠያቂ በተሰጠው አገልግሎት ላይ ቅሬታ ካለው </a:t>
            </a:r>
            <a:r>
              <a:rPr lang="am-ET" sz="2800" dirty="0"/>
              <a:t>ቅሬታውን አገልግሎቱን </a:t>
            </a:r>
            <a:r>
              <a:rPr lang="am-ET" sz="2800" dirty="0">
                <a:solidFill>
                  <a:srgbClr val="FFFF00"/>
                </a:solidFill>
              </a:rPr>
              <a:t>ለሰጠው የስነምግባር መከታታያ ክፍሉ ኃላፊ</a:t>
            </a:r>
            <a:r>
              <a:rPr lang="am-ET" sz="2800" dirty="0"/>
              <a:t> ያቀርባል፡፡</a:t>
            </a:r>
            <a:br>
              <a:rPr lang="am-ET" sz="2800" dirty="0"/>
            </a:br>
            <a:r>
              <a:rPr lang="am-ET" sz="2800" dirty="0"/>
              <a:t>17.2	በዚህ አንቀፅ ንዑስ አንቀፅ 17.1 በተደነገገው መሠረት </a:t>
            </a:r>
            <a:r>
              <a:rPr lang="am-ET" sz="2800" dirty="0">
                <a:solidFill>
                  <a:srgbClr val="FFFF00"/>
                </a:solidFill>
              </a:rPr>
              <a:t>ቅሬታ አቅራቢው በተሰጠው ምላሽ ያልረካ ከሆነ </a:t>
            </a:r>
            <a:r>
              <a:rPr lang="am-ET" sz="2800" dirty="0"/>
              <a:t>ለመስሪያ ቤቱ፣ ለፌደራል ተቋሙ ወይም ለህዝባዊ ድርጅቱ </a:t>
            </a:r>
            <a:r>
              <a:rPr lang="am-ET" sz="2800" dirty="0">
                <a:solidFill>
                  <a:srgbClr val="FFFF00"/>
                </a:solidFill>
              </a:rPr>
              <a:t>ኃላፊ ቅሬታውን ያቀርባል</a:t>
            </a:r>
            <a:r>
              <a:rPr lang="am-ET" sz="2800" dirty="0"/>
              <a:t>፡፡</a:t>
            </a:r>
            <a:br>
              <a:rPr lang="am-ET" sz="2800" dirty="0"/>
            </a:br>
            <a:r>
              <a:rPr lang="am-ET" sz="2800" dirty="0"/>
              <a:t>17.3	በዚህ አንቀፅ ንዑስ አንቀፅ 17.1 በተደነገገው መሠረት </a:t>
            </a:r>
            <a:r>
              <a:rPr lang="am-ET" sz="2800" dirty="0">
                <a:solidFill>
                  <a:srgbClr val="FFFF00"/>
                </a:solidFill>
              </a:rPr>
              <a:t>የተቋሙ ኃላፊ የሠጠው ውሳኔ የመጨረሻ ይሆናል</a:t>
            </a:r>
            <a:r>
              <a:rPr lang="am-ET" sz="2800" dirty="0" smtClean="0"/>
              <a:t>፡፡</a:t>
            </a: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p:spPr>
        <p:txBody>
          <a:bodyPr>
            <a:noAutofit/>
          </a:bodyPr>
          <a:lstStyle/>
          <a:p>
            <a:r>
              <a:rPr lang="am-ET" sz="3600" b="1" dirty="0"/>
              <a:t>17.	የቅሬታ አቀራረብ </a:t>
            </a:r>
            <a:endParaRPr lang="en-US" sz="3600" b="1" dirty="0" smtClean="0"/>
          </a:p>
        </p:txBody>
      </p:sp>
    </p:spTree>
    <p:extLst>
      <p:ext uri="{BB962C8B-B14F-4D97-AF65-F5344CB8AC3E}">
        <p14:creationId xmlns:p14="http://schemas.microsoft.com/office/powerpoint/2010/main" val="35450477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solidFill>
                  <a:srgbClr val="FFC000"/>
                </a:solidFill>
              </a:rPr>
              <a:t>18.	መመሪያዉን ስለማሻሻል</a:t>
            </a:r>
            <a:r>
              <a:rPr lang="am-ET" sz="2800" dirty="0"/>
              <a:t/>
            </a:r>
            <a:br>
              <a:rPr lang="am-ET" sz="2800" dirty="0"/>
            </a:br>
            <a:r>
              <a:rPr lang="am-ET" sz="2800" dirty="0"/>
              <a:t>    ኮሚሽኑ ይህንን መመሪያ አስፈላጊ ሆኖ ሲያገኘው </a:t>
            </a:r>
            <a:r>
              <a:rPr lang="am-ET" sz="2800" dirty="0">
                <a:solidFill>
                  <a:srgbClr val="FFFF00"/>
                </a:solidFill>
              </a:rPr>
              <a:t>በማንኛውም ጊዜ ሊያሻሽለው ይችላል</a:t>
            </a:r>
            <a:r>
              <a:rPr lang="am-ET" sz="2800" dirty="0"/>
              <a:t>፡፡ </a:t>
            </a:r>
            <a:br>
              <a:rPr lang="am-ET" sz="2800" dirty="0"/>
            </a:br>
            <a:r>
              <a:rPr lang="am-ET" sz="2800" b="1" dirty="0">
                <a:solidFill>
                  <a:srgbClr val="FFC000"/>
                </a:solidFill>
              </a:rPr>
              <a:t>19.	ተፈፃሚነት ስለማይኖራቸው </a:t>
            </a:r>
            <a:r>
              <a:rPr lang="am-ET" sz="2800" b="1" dirty="0" smtClean="0">
                <a:solidFill>
                  <a:srgbClr val="FFC000"/>
                </a:solidFill>
              </a:rPr>
              <a:t>ህጎች</a:t>
            </a:r>
            <a:r>
              <a:rPr lang="am-ET" sz="2800" dirty="0"/>
              <a:t/>
            </a:r>
            <a:br>
              <a:rPr lang="am-ET" sz="2800" dirty="0"/>
            </a:br>
            <a:r>
              <a:rPr lang="am-ET" sz="2800" dirty="0"/>
              <a:t>    ከዚህ መመሪያ ጋር የሚቃረን መመሪያ ወይም ልማዳዊ አሰራር በዚህ መመሪያ በተሸፈኑ </a:t>
            </a:r>
            <a:r>
              <a:rPr lang="am-ET" sz="2800" dirty="0" smtClean="0"/>
              <a:t>ጉዳዮች </a:t>
            </a:r>
            <a:r>
              <a:rPr lang="am-ET" sz="2800" dirty="0"/>
              <a:t>ላይ ተፈፃሚነት አይኖረዉም</a:t>
            </a:r>
            <a:r>
              <a:rPr lang="am-ET" sz="2800" dirty="0" smtClean="0"/>
              <a:t>፡፡</a:t>
            </a:r>
            <a:r>
              <a:rPr lang="am-ET" sz="2800" dirty="0"/>
              <a:t/>
            </a:r>
            <a:br>
              <a:rPr lang="am-ET" sz="2800" dirty="0"/>
            </a:br>
            <a:r>
              <a:rPr lang="am-ET" sz="2800" b="1" dirty="0">
                <a:solidFill>
                  <a:srgbClr val="FFC000"/>
                </a:solidFill>
              </a:rPr>
              <a:t>20.	ስለተሻረ ሕግ </a:t>
            </a:r>
            <a:r>
              <a:rPr lang="am-ET" sz="2800" dirty="0"/>
              <a:t/>
            </a:r>
            <a:br>
              <a:rPr lang="am-ET" sz="2800" dirty="0"/>
            </a:br>
            <a:r>
              <a:rPr lang="am-ET" sz="2800" dirty="0"/>
              <a:t>የፌደራል የሥነምግባርና የፀረ ሙስና ኮሚሽን የተሻሻለው የሃብት ማሳወቅና ምዝገባ የአፈፃፀም </a:t>
            </a:r>
            <a:r>
              <a:rPr lang="am-ET" sz="2800" dirty="0">
                <a:solidFill>
                  <a:srgbClr val="FFFF00"/>
                </a:solidFill>
              </a:rPr>
              <a:t>መመሪያ ቁጥር 13/2013 በዚህ መመሪያ ተሸሯል</a:t>
            </a:r>
            <a:r>
              <a:rPr lang="am-ET" sz="2800" dirty="0" smtClean="0"/>
              <a:t>፡፡</a:t>
            </a:r>
            <a:r>
              <a:rPr lang="am-ET" sz="2800" dirty="0"/>
              <a:t/>
            </a:r>
            <a:br>
              <a:rPr lang="am-ET" sz="2800" dirty="0"/>
            </a:br>
            <a:endParaRPr lang="am-ET" sz="2800" dirty="0"/>
          </a:p>
        </p:txBody>
      </p:sp>
    </p:spTree>
    <p:extLst>
      <p:ext uri="{BB962C8B-B14F-4D97-AF65-F5344CB8AC3E}">
        <p14:creationId xmlns:p14="http://schemas.microsoft.com/office/powerpoint/2010/main" val="3508518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pPr algn="ctr"/>
            <a:r>
              <a:rPr lang="am-ET" sz="2800" b="1" dirty="0">
                <a:solidFill>
                  <a:srgbClr val="FFC000"/>
                </a:solidFill>
              </a:rPr>
              <a:t>21.	መመሪያዉ ስለሚፀናበት ጊዜ</a:t>
            </a:r>
            <a:r>
              <a:rPr lang="am-ET" sz="2800" dirty="0"/>
              <a:t/>
            </a:r>
            <a:br>
              <a:rPr lang="am-ET" sz="2800" dirty="0"/>
            </a:br>
            <a:r>
              <a:rPr lang="am-ET" sz="2800" dirty="0"/>
              <a:t>   </a:t>
            </a:r>
            <a:r>
              <a:rPr lang="en-US" sz="2800" dirty="0" smtClean="0"/>
              <a:t/>
            </a:r>
            <a:br>
              <a:rPr lang="en-US" sz="2800" dirty="0" smtClean="0"/>
            </a:br>
            <a:r>
              <a:rPr lang="en-US" sz="2800" dirty="0"/>
              <a:t/>
            </a:r>
            <a:br>
              <a:rPr lang="en-US" sz="2800" dirty="0"/>
            </a:br>
            <a:r>
              <a:rPr lang="am-ET" sz="2800" dirty="0" smtClean="0"/>
              <a:t>ይህ </a:t>
            </a:r>
            <a:r>
              <a:rPr lang="am-ET" sz="2800" dirty="0"/>
              <a:t>መመሪያ </a:t>
            </a:r>
            <a:r>
              <a:rPr lang="am-ET" sz="2800" dirty="0">
                <a:solidFill>
                  <a:srgbClr val="FFFF00"/>
                </a:solidFill>
              </a:rPr>
              <a:t>ከየካቲት 8 ቀን 2013 ዓ.ም ጀምሮ የፀና</a:t>
            </a:r>
            <a:r>
              <a:rPr lang="am-ET" sz="2800" dirty="0"/>
              <a:t> ይሆናል፡፡ </a:t>
            </a:r>
            <a:br>
              <a:rPr lang="am-ET" sz="2800" dirty="0"/>
            </a:br>
            <a:r>
              <a:rPr lang="am-ET" sz="2800" dirty="0"/>
              <a:t/>
            </a:r>
            <a:br>
              <a:rPr lang="am-ET" sz="2800" dirty="0"/>
            </a:br>
            <a:r>
              <a:rPr lang="am-ET" sz="2800" dirty="0"/>
              <a:t>አዲስ አበባ፤የካቲት </a:t>
            </a:r>
            <a:r>
              <a:rPr lang="am-ET" sz="2800" dirty="0" smtClean="0"/>
              <a:t>8</a:t>
            </a:r>
            <a:r>
              <a:rPr lang="en-US" sz="2800" dirty="0" smtClean="0"/>
              <a:t>/</a:t>
            </a:r>
            <a:r>
              <a:rPr lang="am-ET" sz="2800" dirty="0" smtClean="0"/>
              <a:t>2013 </a:t>
            </a:r>
            <a:r>
              <a:rPr lang="am-ET" sz="2800" dirty="0"/>
              <a:t>ዓ.ም</a:t>
            </a:r>
            <a:br>
              <a:rPr lang="am-ET" sz="2800" dirty="0"/>
            </a:br>
            <a:r>
              <a:rPr lang="am-ET" sz="2800" dirty="0"/>
              <a:t>  </a:t>
            </a:r>
            <a:br>
              <a:rPr lang="am-ET" sz="2800" dirty="0"/>
            </a:br>
            <a:r>
              <a:rPr lang="am-ET" sz="2800" dirty="0">
                <a:solidFill>
                  <a:srgbClr val="FFFF00"/>
                </a:solidFill>
              </a:rPr>
              <a:t>ፀጋ አራጌ</a:t>
            </a:r>
            <a:r>
              <a:rPr lang="am-ET" sz="2800" dirty="0"/>
              <a:t/>
            </a:r>
            <a:br>
              <a:rPr lang="am-ET" sz="2800" dirty="0"/>
            </a:br>
            <a:r>
              <a:rPr lang="am-ET" sz="2800" dirty="0"/>
              <a:t>የፌዴራል የሥነምግባርና የፀረ-ሙስና ኮሚሽን </a:t>
            </a:r>
            <a:r>
              <a:rPr lang="am-ET" sz="2800" dirty="0" smtClean="0">
                <a:solidFill>
                  <a:srgbClr val="FFFF00"/>
                </a:solidFill>
              </a:rPr>
              <a:t>ኮሚሸነር</a:t>
            </a:r>
            <a:r>
              <a:rPr lang="en-US" sz="2800" dirty="0" smtClean="0"/>
              <a:t/>
            </a:r>
            <a:br>
              <a:rPr lang="en-US" sz="2800" dirty="0" smtClean="0"/>
            </a:br>
            <a:endParaRPr lang="am-ET" sz="2800" dirty="0"/>
          </a:p>
        </p:txBody>
      </p:sp>
    </p:spTree>
    <p:extLst>
      <p:ext uri="{BB962C8B-B14F-4D97-AF65-F5344CB8AC3E}">
        <p14:creationId xmlns:p14="http://schemas.microsoft.com/office/powerpoint/2010/main" val="2536854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solidFill>
                  <a:srgbClr val="00B050"/>
                </a:solidFill>
              </a:rPr>
              <a:t>1.	አጭር ርዕስ</a:t>
            </a:r>
            <a:r>
              <a:rPr lang="am-ET" sz="2800" dirty="0"/>
              <a:t> </a:t>
            </a:r>
            <a:r>
              <a:rPr lang="en-US" sz="2800" dirty="0" smtClean="0"/>
              <a:t/>
            </a:r>
            <a:br>
              <a:rPr lang="en-US" sz="2800" dirty="0" smtClean="0"/>
            </a:br>
            <a:r>
              <a:rPr lang="am-ET" sz="2800" dirty="0"/>
              <a:t/>
            </a:r>
            <a:br>
              <a:rPr lang="am-ET" sz="2800" dirty="0"/>
            </a:br>
            <a:r>
              <a:rPr lang="am-ET" sz="2800" dirty="0"/>
              <a:t>ይህ መመሪያ </a:t>
            </a:r>
            <a:r>
              <a:rPr lang="am-ET" sz="2800" dirty="0">
                <a:solidFill>
                  <a:srgbClr val="FFFF00"/>
                </a:solidFill>
              </a:rPr>
              <a:t>"የተሻሻለው የሃብት ማሳወቅና ምዝገባ፣ የሃብት ምዝገባ መረጃ ትክክለኛነት ማረጋገጥ እና የሃብት ምዝገባ መረጃ ለህዝብ ተደራሽ የሚደረግበትን አሰራር ለማስፈፀም የወጣ መመሪያ ቁጥር 18/2013 ዓ.ም" </a:t>
            </a:r>
            <a:r>
              <a:rPr lang="am-ET" sz="2800" dirty="0"/>
              <a:t>ተብሎ ሊጠቀስ ይችላል</a:t>
            </a:r>
            <a:r>
              <a:rPr lang="am-ET" sz="2800" dirty="0" smtClean="0"/>
              <a:t>፡፡</a:t>
            </a: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40189136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pPr algn="ctr"/>
            <a:endParaRPr lang="am-ET" sz="2800" dirty="0"/>
          </a:p>
        </p:txBody>
      </p:sp>
      <p:pic>
        <p:nvPicPr>
          <p:cNvPr id="4" name="Picture 3"/>
          <p:cNvPicPr>
            <a:picLocks noChangeAspect="1"/>
          </p:cNvPicPr>
          <p:nvPr/>
        </p:nvPicPr>
        <p:blipFill>
          <a:blip r:embed="rId2"/>
          <a:stretch>
            <a:fillRect/>
          </a:stretch>
        </p:blipFill>
        <p:spPr>
          <a:xfrm>
            <a:off x="0" y="325262"/>
            <a:ext cx="11990231" cy="6127054"/>
          </a:xfrm>
          <a:prstGeom prst="rect">
            <a:avLst/>
          </a:prstGeom>
        </p:spPr>
      </p:pic>
      <p:sp>
        <p:nvSpPr>
          <p:cNvPr id="5" name="Rectangle 4"/>
          <p:cNvSpPr/>
          <p:nvPr/>
        </p:nvSpPr>
        <p:spPr>
          <a:xfrm>
            <a:off x="509699" y="381035"/>
            <a:ext cx="3464416" cy="707886"/>
          </a:xfrm>
          <a:prstGeom prst="rect">
            <a:avLst/>
          </a:prstGeom>
          <a:solidFill>
            <a:srgbClr val="FFFF00"/>
          </a:solidFill>
        </p:spPr>
        <p:txBody>
          <a:bodyPr wrap="square">
            <a:spAutoFit/>
          </a:bodyPr>
          <a:lstStyle/>
          <a:p>
            <a:r>
              <a:rPr lang="en-US" sz="4000" b="1" dirty="0" err="1" smtClean="0">
                <a:latin typeface="Power Geez Unicode1" panose="00000400000000000000" pitchFamily="2" charset="0"/>
                <a:ea typeface="Calibri" panose="020F0502020204030204" pitchFamily="34" charset="0"/>
                <a:cs typeface="Ebrima" panose="02000000000000000000" pitchFamily="2" charset="0"/>
              </a:rPr>
              <a:t>እናመስግናለን</a:t>
            </a:r>
            <a:r>
              <a:rPr lang="en-US" sz="4000" b="1" dirty="0" smtClean="0">
                <a:latin typeface="Power Geez Unicode1" panose="00000400000000000000" pitchFamily="2" charset="0"/>
                <a:ea typeface="Calibri" panose="020F0502020204030204" pitchFamily="34" charset="0"/>
                <a:cs typeface="Ebrima" panose="02000000000000000000" pitchFamily="2" charset="0"/>
              </a:rPr>
              <a:t>!!</a:t>
            </a:r>
            <a:endParaRPr lang="en-US" sz="4000" dirty="0"/>
          </a:p>
        </p:txBody>
      </p:sp>
    </p:spTree>
    <p:extLst>
      <p:ext uri="{BB962C8B-B14F-4D97-AF65-F5344CB8AC3E}">
        <p14:creationId xmlns:p14="http://schemas.microsoft.com/office/powerpoint/2010/main" val="3689885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b="1" dirty="0">
                <a:solidFill>
                  <a:srgbClr val="00B050"/>
                </a:solidFill>
              </a:rPr>
              <a:t>2.	ትርጓሜ</a:t>
            </a:r>
            <a:r>
              <a:rPr lang="am-ET" sz="2800" dirty="0">
                <a:solidFill>
                  <a:srgbClr val="00B050"/>
                </a:solidFill>
              </a:rPr>
              <a:t> </a:t>
            </a:r>
            <a:r>
              <a:rPr lang="am-ET" sz="2800" dirty="0"/>
              <a:t/>
            </a:r>
            <a:br>
              <a:rPr lang="am-ET" sz="2800" dirty="0"/>
            </a:br>
            <a:r>
              <a:rPr lang="am-ET" sz="2800" dirty="0"/>
              <a:t>የቃሉ አገባብ ሌላ ትርጉም የሚያሰጠዉ ካልሆነ በስተቀር በዚህ መመሪያ ዉስጥ፡-</a:t>
            </a:r>
            <a:br>
              <a:rPr lang="am-ET" sz="2800" dirty="0"/>
            </a:br>
            <a:r>
              <a:rPr lang="am-ET" sz="2800" dirty="0"/>
              <a:t>1.	“</a:t>
            </a:r>
            <a:r>
              <a:rPr lang="am-ET" sz="2800" dirty="0">
                <a:solidFill>
                  <a:srgbClr val="FFC000"/>
                </a:solidFill>
              </a:rPr>
              <a:t>አዋጅ</a:t>
            </a:r>
            <a:r>
              <a:rPr lang="am-ET" sz="2800" dirty="0"/>
              <a:t>” ማለት የሃብት ማሳወቅ እና ምዝገባ አዋጅ ቀጥር 668/2002 ነው፣</a:t>
            </a:r>
            <a:br>
              <a:rPr lang="am-ET" sz="2800" dirty="0"/>
            </a:br>
            <a:r>
              <a:rPr lang="am-ET" sz="2800" dirty="0"/>
              <a:t>2.	“</a:t>
            </a:r>
            <a:r>
              <a:rPr lang="am-ET" sz="2800" dirty="0">
                <a:solidFill>
                  <a:srgbClr val="FFC000"/>
                </a:solidFill>
              </a:rPr>
              <a:t>ኮሚሽን ወይም ኮሚሽነር</a:t>
            </a:r>
            <a:r>
              <a:rPr lang="am-ET" sz="2800" dirty="0"/>
              <a:t>” ማለት እንደ ቅደም ተከተላቸው የፌዴራል የስነምግባርና የፀረ ሙስና ኮሚሽን እና የኮሚሽኑ ኮሚሽነር ነው፣</a:t>
            </a:r>
            <a:br>
              <a:rPr lang="am-ET" sz="2800" dirty="0"/>
            </a:br>
            <a:r>
              <a:rPr lang="am-ET" sz="2800" dirty="0"/>
              <a:t>3.	‘‘</a:t>
            </a:r>
            <a:r>
              <a:rPr lang="am-ET" sz="2800" dirty="0">
                <a:solidFill>
                  <a:srgbClr val="FFC000"/>
                </a:solidFill>
              </a:rPr>
              <a:t>ሃብት</a:t>
            </a:r>
            <a:r>
              <a:rPr lang="am-ET" sz="2800" dirty="0"/>
              <a:t>'' ማለት ማንኛውም ተንቀሳቃሽ ወይም የማይንቀሳቀስ ግዙፍነት ያለው ወይም ግዙፍነት የሌለው ንብረት ሲሆን ይህም የመሬት ይዞታ፣ ህጋዊ የዕዳ ስምምነትን፣ በባንክ ያለ ሃብት፣ ገቢ እና ጥቅም የሚያስገኝ ባለቤትነትን  ያካትታል፣</a:t>
            </a:r>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ክፍል አንድ ፡- ጠቅላላ</a:t>
            </a:r>
          </a:p>
        </p:txBody>
      </p:sp>
    </p:spTree>
    <p:extLst>
      <p:ext uri="{BB962C8B-B14F-4D97-AF65-F5344CB8AC3E}">
        <p14:creationId xmlns:p14="http://schemas.microsoft.com/office/powerpoint/2010/main" val="3350150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am-ET" sz="2800" dirty="0"/>
              <a:t>2.	</a:t>
            </a:r>
            <a:r>
              <a:rPr lang="am-ET" sz="2800" b="1" dirty="0" smtClean="0">
                <a:solidFill>
                  <a:srgbClr val="00B050"/>
                </a:solidFill>
              </a:rPr>
              <a:t>ትርጓሜ</a:t>
            </a:r>
            <a:r>
              <a:rPr lang="en-US" sz="2800" b="1" dirty="0" smtClean="0">
                <a:solidFill>
                  <a:srgbClr val="00B050"/>
                </a:solidFill>
              </a:rPr>
              <a:t>….</a:t>
            </a:r>
            <a:r>
              <a:rPr lang="am-ET" sz="2800" dirty="0" smtClean="0"/>
              <a:t> </a:t>
            </a:r>
            <a:r>
              <a:rPr lang="am-ET" sz="2800" dirty="0"/>
              <a:t/>
            </a:r>
            <a:br>
              <a:rPr lang="am-ET" sz="2800" dirty="0"/>
            </a:br>
            <a:r>
              <a:rPr lang="am-ET" sz="2800" dirty="0"/>
              <a:t>4.	</a:t>
            </a:r>
            <a:r>
              <a:rPr lang="am-ET" sz="2400" dirty="0"/>
              <a:t>‘‘</a:t>
            </a:r>
            <a:r>
              <a:rPr lang="am-ET" sz="2400" dirty="0">
                <a:solidFill>
                  <a:srgbClr val="FFC000"/>
                </a:solidFill>
              </a:rPr>
              <a:t>ሃብት ምዝገባ</a:t>
            </a:r>
            <a:r>
              <a:rPr lang="am-ET" sz="2400" dirty="0"/>
              <a:t>'' ማለት በሃብት ማሳወቅ እና ምዝገባ አዋጅ አንቀጽ 4 (1) እና (2) በተገለጸው አግባብ እና በዚህ መመሪያ አንቀጽ 7 መሰረት ሃብት አስመዝጋቢው የራሱንና የቤተሰቡን ሃብት፣ የገቢ ምንጭ የሚያሳውቅበት እና የሚያስመዘግብበት አሰራር ነው</a:t>
            </a:r>
            <a:r>
              <a:rPr lang="am-ET" sz="2400" dirty="0" smtClean="0"/>
              <a:t>፣</a:t>
            </a:r>
            <a:r>
              <a:rPr lang="en-US" sz="2800" dirty="0"/>
              <a:t/>
            </a:r>
            <a:br>
              <a:rPr lang="en-US" sz="2800" dirty="0"/>
            </a:br>
            <a:r>
              <a:rPr lang="am-ET" sz="2800" dirty="0"/>
              <a:t/>
            </a:r>
            <a:br>
              <a:rPr lang="am-ET" sz="2800" dirty="0"/>
            </a:br>
            <a:r>
              <a:rPr lang="am-ET" sz="2800" dirty="0"/>
              <a:t>5.	</a:t>
            </a:r>
            <a:r>
              <a:rPr lang="am-ET" sz="2800" dirty="0">
                <a:solidFill>
                  <a:srgbClr val="FFFF00"/>
                </a:solidFill>
              </a:rPr>
              <a:t>‘‘</a:t>
            </a:r>
            <a:r>
              <a:rPr lang="am-ET" sz="2800" b="1" dirty="0">
                <a:solidFill>
                  <a:srgbClr val="FFFF00"/>
                </a:solidFill>
              </a:rPr>
              <a:t>የምዝገባ ዓይነት</a:t>
            </a:r>
            <a:r>
              <a:rPr lang="am-ET" sz="2800" dirty="0"/>
              <a:t>'' ማለት </a:t>
            </a:r>
            <a:r>
              <a:rPr lang="am-ET" sz="2800" dirty="0">
                <a:solidFill>
                  <a:srgbClr val="FFC000"/>
                </a:solidFill>
              </a:rPr>
              <a:t>በኮሚሽኑ ወይም በመንግስት መስሪያቤት፣ በመንግስት ልማት ድርጅት እና በህዝባዊ ድርጅት ውስጥ የሚካሄድ የመጀመሪያ፣ የአገልግሎት ማቋረጥ፣የዕድሳት እና የመውጫ ሀብት ምዝገባ </a:t>
            </a:r>
            <a:r>
              <a:rPr lang="am-ET" sz="2800" dirty="0"/>
              <a:t>ነው</a:t>
            </a:r>
            <a:r>
              <a:rPr lang="am-ET" sz="2800" dirty="0" smtClean="0"/>
              <a:t>፣</a:t>
            </a:r>
            <a:r>
              <a:rPr lang="en-US" sz="2800" dirty="0" smtClean="0"/>
              <a:t/>
            </a:r>
            <a:br>
              <a:rPr lang="en-US" sz="2800" dirty="0" smtClean="0"/>
            </a:br>
            <a:endParaRPr lang="am-ET" sz="2800" dirty="0"/>
          </a:p>
        </p:txBody>
      </p:sp>
      <p:sp>
        <p:nvSpPr>
          <p:cNvPr id="3" name="Subtitle 2"/>
          <p:cNvSpPr>
            <a:spLocks noGrp="1"/>
          </p:cNvSpPr>
          <p:nvPr>
            <p:ph type="subTitle" idx="1"/>
          </p:nvPr>
        </p:nvSpPr>
        <p:spPr>
          <a:xfrm>
            <a:off x="1309502" y="720535"/>
            <a:ext cx="8825658" cy="644626"/>
          </a:xfrm>
          <a:solidFill>
            <a:srgbClr val="FFFF00"/>
          </a:solidFill>
        </p:spPr>
        <p:txBody>
          <a:bodyPr>
            <a:normAutofit/>
          </a:bodyPr>
          <a:lstStyle/>
          <a:p>
            <a:r>
              <a:rPr lang="am-ET" sz="3600" b="1" dirty="0"/>
              <a:t>ክፍል አንድ ፡- ጠቅላላ</a:t>
            </a:r>
            <a:endParaRPr lang="en-US" sz="3600" b="1" dirty="0" smtClean="0"/>
          </a:p>
        </p:txBody>
      </p:sp>
    </p:spTree>
    <p:extLst>
      <p:ext uri="{BB962C8B-B14F-4D97-AF65-F5344CB8AC3E}">
        <p14:creationId xmlns:p14="http://schemas.microsoft.com/office/powerpoint/2010/main" val="3603262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88642" y="1365160"/>
            <a:ext cx="10406129" cy="4816699"/>
          </a:xfrm>
        </p:spPr>
        <p:txBody>
          <a:bodyPr/>
          <a:lstStyle/>
          <a:p>
            <a:r>
              <a:rPr lang="en-US" sz="2800" dirty="0" smtClean="0"/>
              <a:t/>
            </a:r>
            <a:br>
              <a:rPr lang="en-US" sz="2800" dirty="0" smtClean="0"/>
            </a:br>
            <a:r>
              <a:rPr lang="en-US" sz="2800" dirty="0" smtClean="0"/>
              <a:t/>
            </a:r>
            <a:br>
              <a:rPr lang="en-US" sz="2800" dirty="0" smtClean="0"/>
            </a:br>
            <a:r>
              <a:rPr lang="am-ET" sz="2800" dirty="0" smtClean="0"/>
              <a:t>2</a:t>
            </a:r>
            <a:r>
              <a:rPr lang="am-ET" sz="2800" dirty="0"/>
              <a:t>.	</a:t>
            </a:r>
            <a:r>
              <a:rPr lang="am-ET" sz="2800" b="1" dirty="0" smtClean="0">
                <a:solidFill>
                  <a:srgbClr val="00B050"/>
                </a:solidFill>
              </a:rPr>
              <a:t>ትርጓሜ</a:t>
            </a:r>
            <a:r>
              <a:rPr lang="en-US" sz="2800" b="1" dirty="0" smtClean="0">
                <a:solidFill>
                  <a:srgbClr val="00B050"/>
                </a:solidFill>
              </a:rPr>
              <a:t>…..</a:t>
            </a:r>
            <a:r>
              <a:rPr lang="am-ET" sz="2800" dirty="0"/>
              <a:t/>
            </a:r>
            <a:br>
              <a:rPr lang="am-ET" sz="2800" dirty="0"/>
            </a:br>
            <a:r>
              <a:rPr lang="am-ET" sz="2800" dirty="0"/>
              <a:t>6.	</a:t>
            </a:r>
            <a:r>
              <a:rPr lang="am-ET" sz="2800" dirty="0">
                <a:solidFill>
                  <a:srgbClr val="FFFF00"/>
                </a:solidFill>
              </a:rPr>
              <a:t>‘‘</a:t>
            </a:r>
            <a:r>
              <a:rPr lang="am-ET" sz="2800" b="1" dirty="0">
                <a:solidFill>
                  <a:srgbClr val="FFFF00"/>
                </a:solidFill>
              </a:rPr>
              <a:t>ሃብት የሚያሳውቅ ሰው ወይም ሃብት አስመዝጋቢ</a:t>
            </a:r>
            <a:r>
              <a:rPr lang="am-ET" sz="2800" dirty="0">
                <a:solidFill>
                  <a:srgbClr val="FFFF00"/>
                </a:solidFill>
              </a:rPr>
              <a:t>''</a:t>
            </a:r>
            <a:r>
              <a:rPr lang="am-ET" sz="2800" dirty="0"/>
              <a:t> ማለት </a:t>
            </a:r>
            <a:r>
              <a:rPr lang="am-ET" sz="2800" dirty="0">
                <a:solidFill>
                  <a:srgbClr val="FFC000"/>
                </a:solidFill>
              </a:rPr>
              <a:t>በሃብት ማሳወቂያና ማስመዝገቢያ አዋጅ ቁጥር 668/2002 እና በተሻሻለው የኮሚሽኑ ማቋቋሚያ አዋጅ በተደነገገዉ መሰረት ማንኛውም ሃብት የሚያሳውቅና የሚያስመዘገብ ግዴታ ያለበት ማንኛውም ተሿሚ፣ የህዝብ ተመራጭ፣ በመንግስት መስሪያ ቤት፣ በመንግስት ልማት ድርጅት እና በህዝባዊ ድርጅት ውስጥ ተቀጥሮ ወይም ተመድቦ በቋሚነት ወይም በጊዜዊነት ከ3 ወር በላይ ለተራዘመ ጊዜ የሚሰራ ሠራተኛ ነው</a:t>
            </a:r>
            <a:r>
              <a:rPr lang="am-ET" sz="2800" dirty="0" smtClean="0">
                <a:solidFill>
                  <a:srgbClr val="FFC000"/>
                </a:solidFill>
              </a:rPr>
              <a:t>።</a:t>
            </a:r>
            <a:r>
              <a:rPr lang="am-ET" sz="2800" dirty="0"/>
              <a:t/>
            </a:r>
            <a:br>
              <a:rPr lang="am-ET" sz="2800" dirty="0"/>
            </a:br>
            <a:r>
              <a:rPr lang="en-US" sz="2800" dirty="0"/>
              <a:t/>
            </a:r>
            <a:br>
              <a:rPr lang="en-US" sz="2800" dirty="0"/>
            </a:br>
            <a:endParaRPr lang="am-ET" sz="2800" dirty="0"/>
          </a:p>
        </p:txBody>
      </p:sp>
      <p:sp>
        <p:nvSpPr>
          <p:cNvPr id="3" name="Subtitle 2"/>
          <p:cNvSpPr>
            <a:spLocks noGrp="1"/>
          </p:cNvSpPr>
          <p:nvPr>
            <p:ph type="subTitle" idx="1"/>
          </p:nvPr>
        </p:nvSpPr>
        <p:spPr>
          <a:xfrm>
            <a:off x="1309502" y="720535"/>
            <a:ext cx="8825658" cy="515837"/>
          </a:xfrm>
          <a:solidFill>
            <a:srgbClr val="FFFF00"/>
          </a:solidFill>
        </p:spPr>
        <p:txBody>
          <a:bodyPr>
            <a:noAutofit/>
          </a:bodyPr>
          <a:lstStyle/>
          <a:p>
            <a:r>
              <a:rPr lang="am-ET" sz="3200" b="1" dirty="0"/>
              <a:t>ክፍል አንድ ፡- ጠቅላላ</a:t>
            </a:r>
            <a:endParaRPr lang="en-US" sz="3200" b="1" dirty="0" smtClean="0"/>
          </a:p>
        </p:txBody>
      </p:sp>
    </p:spTree>
    <p:extLst>
      <p:ext uri="{BB962C8B-B14F-4D97-AF65-F5344CB8AC3E}">
        <p14:creationId xmlns:p14="http://schemas.microsoft.com/office/powerpoint/2010/main" val="41267242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
  <TotalTime>1432</TotalTime>
  <Words>480</Words>
  <Application>Microsoft Office PowerPoint</Application>
  <PresentationFormat>Custom</PresentationFormat>
  <Paragraphs>115</Paragraphs>
  <Slides>60</Slides>
  <Notes>0</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Ion Boardroom</vt:lpstr>
      <vt:lpstr>  የፌዴራል የሥነምግባርና የፀረሙስና ኮሚሽን             የተሻሻለው የሃብት ማሳወቅ እና ምዝገባ አፈፃፀም መመሪያ                                                                                                                                                                                                                                                                        የካቲት 2013 ዓ.ም                                                                                      አዲስ አበባ      </vt:lpstr>
      <vt:lpstr>የሀብት ማሳወቅና ምዝገባ አፈፃፀም  መመሪያ ቁጥር 18/2013  - 4 ክፍሎች እና 21 ዋና ዋና አንቀፆች አሉት  ክፍል 1 ፡- ጠቅላላ ድንጋጌ ክፍል 2፡- ስለሃብት ምዝገባ ክፍል 3፡- የሃብት ምዝገባ መረጃን ትክክለኛነት ስለማረጋገጥ ክፍል 4፡- የሃብት ምዝገባ መረጃ ለህዝብ ተደራሽ  ስለሚሆንበት ሁኔታ ክፍል 5፡- ልዩ ልዩ ድንጋጌዎች  </vt:lpstr>
      <vt:lpstr>የሃብት ማሳወቅና ምዝገባ፣ የምዝገባ መረጃ ትክክለኛነት ማረጋገጥ እና  የሃብት ምዝገባ መረጃ ለህዝብ ተደራሽ የሚደረግበትን ዝርዝር አሰራር መዘርጋት በማስፈለጉ፣   ሃብት የማሳወቅና የማስመዝገብ ግዴታ ለተጣለባቸው የመንግስት ተሿሚዎች፣ የህዝብ ተመራጮች፣ የመንግስት መስሪያ ቤት፣ የመንግስት የልማት ድርጅት እና የህዝባዊ ድርጅት ሠራተኞች ከሃብት ማሳወቅና ምዝገባ ጋር በተያያዘ ግዴታቸውን በግልፅነት እና በተጠያቂነት መርህ እንዲወጡ ለማድረግ የሚያስችል ዝርዝር የአፈፃፀም መመሪያ ማውጣት በማስፈለጉ፣   </vt:lpstr>
      <vt:lpstr>የሃብት ማሳወቅና ምዝገባ ስራን ለማከናወን ሀላፊነት ለተሰጣቸው የፌዴራል የሥነምግባር እና የፀረ-ሙስና ኮሚሽን፣ የመንግስት መስሪያ ቤቶች፣የመንግስት ልማት ድርጅቶች እና የህዝባዊ ድርጅቶች የስነምግባር መከታተያ ክፍሎች ስራቸውን በሚያከናውኑበት ጊዜ ስራቸውን በግልፅነት እና በተጠያቂነት መርህ እንዲፈፅሙ ማድረግ ተገቢ ሆኖ በመገኘቱ፣  ህዝቡ ሃብት የማስመዝገብ ግዴታ ያለባቸው አካላት ላይ ሃብታቸውን በማያሳውቁ ወይም በማያስመዘገቡ ወይም ከገቢያቸው በላይ ወይም አሳንስው በሚያስመዘገቡ ላይ ሚናውን እንዲወጣ ማድረግ አስፈላጊ ሆኖ በመገኘቱ፣  </vt:lpstr>
      <vt:lpstr> በሥራ ላይ ያለውን የሀብት ማሳወቂያና ምዝገባ የአፈፃፀም መመሪያ ከተሻሻለው የፌደራል የስነምግባርና የፀረሙስና ኮሚሽን ማቋቋሚያ አዋጅ 1236 /2013 ጋር በተጣጣመ መንገድ ማሻሻል በማስፈለጉ፤  በሀብት ማሳወቅና ማስመዝገብ በወጣው አዋጅ ቁጥር 668/2002 አንቀጽ 24(2) መሰረት ይህ መመሪያ ወጥቷል፡፡      </vt:lpstr>
      <vt:lpstr>1. አጭር ርዕስ   ይህ መመሪያ "የተሻሻለው የሃብት ማሳወቅና ምዝገባ፣ የሃብት ምዝገባ መረጃ ትክክለኛነት ማረጋገጥ እና የሃብት ምዝገባ መረጃ ለህዝብ ተደራሽ የሚደረግበትን አሰራር ለማስፈፀም የወጣ መመሪያ ቁጥር 18/2013 ዓ.ም" ተብሎ ሊጠቀስ ይችላል፡፡    </vt:lpstr>
      <vt:lpstr>2. ትርጓሜ  የቃሉ አገባብ ሌላ ትርጉም የሚያሰጠዉ ካልሆነ በስተቀር በዚህ መመሪያ ዉስጥ፡- 1. “አዋጅ” ማለት የሃብት ማሳወቅ እና ምዝገባ አዋጅ ቀጥር 668/2002 ነው፣ 2. “ኮሚሽን ወይም ኮሚሽነር” ማለት እንደ ቅደም ተከተላቸው የፌዴራል የስነምግባርና የፀረ ሙስና ኮሚሽን እና የኮሚሽኑ ኮሚሽነር ነው፣ 3. ‘‘ሃብት'' ማለት ማንኛውም ተንቀሳቃሽ ወይም የማይንቀሳቀስ ግዙፍነት ያለው ወይም ግዙፍነት የሌለው ንብረት ሲሆን ይህም የመሬት ይዞታ፣ ህጋዊ የዕዳ ስምምነትን፣ በባንክ ያለ ሃብት፣ ገቢ እና ጥቅም የሚያስገኝ ባለቤትነትን  ያካትታል፣</vt:lpstr>
      <vt:lpstr>2. ትርጓሜ….  4. ‘‘ሃብት ምዝገባ'' ማለት በሃብት ማሳወቅ እና ምዝገባ አዋጅ አንቀጽ 4 (1) እና (2) በተገለጸው አግባብ እና በዚህ መመሪያ አንቀጽ 7 መሰረት ሃብት አስመዝጋቢው የራሱንና የቤተሰቡን ሃብት፣ የገቢ ምንጭ የሚያሳውቅበት እና የሚያስመዘግብበት አሰራር ነው፣  5. ‘‘የምዝገባ ዓይነት'' ማለት በኮሚሽኑ ወይም በመንግስት መስሪያቤት፣ በመንግስት ልማት ድርጅት እና በህዝባዊ ድርጅት ውስጥ የሚካሄድ የመጀመሪያ፣ የአገልግሎት ማቋረጥ፣የዕድሳት እና የመውጫ ሀብት ምዝገባ ነው፣ </vt:lpstr>
      <vt:lpstr>  2. ትርጓሜ….. 6. ‘‘ሃብት የሚያሳውቅ ሰው ወይም ሃብት አስመዝጋቢ'' ማለት በሃብት ማሳወቂያና ማስመዝገቢያ አዋጅ ቁጥር 668/2002 እና በተሻሻለው የኮሚሽኑ ማቋቋሚያ አዋጅ በተደነገገዉ መሰረት ማንኛውም ሃብት የሚያሳውቅና የሚያስመዘገብ ግዴታ ያለበት ማንኛውም ተሿሚ፣ የህዝብ ተመራጭ፣ በመንግስት መስሪያ ቤት፣ በመንግስት ልማት ድርጅት እና በህዝባዊ ድርጅት ውስጥ ተቀጥሮ ወይም ተመድቦ በቋሚነት ወይም በጊዜዊነት ከ3 ወር በላይ ለተራዘመ ጊዜ የሚሰራ ሠራተኛ ነው።  </vt:lpstr>
      <vt:lpstr>  2. ትርጓሜ …..  7. “አግባብነት ያለው የምርመራ አካል” ማለት ከዚህ መመሪያ ጋር በተያያዘ ወንጀል መፈጸሙን የሚያመላክት ሁኔታ ሲያጋጥም ጉዳዩን እንዲመረምር የሚመራለት በህግ የመመርመርና የመክሰስ ስልጣን ያለው አካል ነው፡፡      </vt:lpstr>
      <vt:lpstr>  2. ትርጓሜ…… 8. “አገልግሎት  ማቋረጥ” ማለት አንድ ሃብት አስመዝጋቢ በመስሪያ ቤቱ ሃብቱን ካስመዘገበ 6 ወር እና ከዛ በላይ ሲሰራ ቆይቶ በማንኛውም ሁኔታ መስሪያ ቤቱን ሲለቅ ሃብት እና የገቢ ምንጩን የሚያስመዘግብበት ሥርዓት ነው፣  9. “ዋና መዝገብ ወይም ባህር መዝገብ” ማለት ሃብት ምዝገባ ተፈፃሚ የሚሆንባቸው የመንግስት መስሪያ ቤቶች፣ የመንግስት ልማት ድርጅቶች እና ህዝባዊ ድርጅቶች ውስጥ ሃብት ማስመዝገብ ያለባቸውን አስመዝጋቢዎች በሥራ መደብ እና ስም ዝርዝር እንዲይዝ በተለይ የተዘጋጀ ወይም የተደራጀ መረጃ ነው፣</vt:lpstr>
      <vt:lpstr>     2. ትርጓሜ…. 10.“የሃብት ማሳወቅ እና ምዝገባ አሠራር” ማለት የሃብት ማሳወቅ እና ምዝገባን፣ የሃብት ምዝገባ መረጃ ትክክለኛነት ማረጋገጥን እና የሃብት ምዝገባ መረጃ ለህዝብ ተደራሽ የሚያደረግበትን ሂደት የሚያጠቃልል ተግባር ነው፣   11. “የስነምግባር መከታታያ ክፍሎች” ማለት በመንግስት መስሪያ ቤት ወይም በመንግስት ልማት ድርጅቶች ወይም በህዝባዊ ድርጅቶች ውስጥ የስነምግባርና የፀረ ሙስና ኮሚሽን ስራውን በየተቋማቱ ለማሰራት የሚያደራጀቸው አደረጃጀቶች ናቸው፣  </vt:lpstr>
      <vt:lpstr>   2. ትርጓሜ 12. “የሃብት ምዝገባ መረጃ ትክክለኛነት ማረጋገጥ”  ማለት በኮሚሽኑ  የሃብት ማሳወቅ እና ምዝገባ ዳይሬክቶሬት ሃብት የሚያሳውቀው ግለሰብ የሰጠው መረጃ የተሟላ፣ እውነተኛ፣ የአኗኗር ደረጃው ካስመዘገበው ሀብትና የገቢ ምንጭ ጋር፣ የገቢ ሁኔታው ካስመዘገበው ሃብት እና የገቢ ምንጭ ጋር የሚጣጣም መሆኑን ለማረጋገጥ የሚያከናወን ሂደትን የሚመለከት ነው፣  13.“የሃብት ምዝገባ ትክክለኛነት ቅድመ-ማረጋገጥ”  ማለት በሃብት ምዝገባ ወቅት የሃብት ምዝገባ ማረጋገጫ ሰርተፊኬት ከመሰጠቱ በፊት መረጃው በትክክል እና በተሟላ ሁኔታ ስለመሞላቱ እና በሁሉም ገፆች ላይ የሐብት አስመዝጋቢው ፊርማ ያረፈበት ስለመሆኑ በኮሚሽኑ የሚረጋገጥበት ሂደት ነው፣</vt:lpstr>
      <vt:lpstr>   2. ትርጓሜ…. 14. “የሃብት ምዝገባ መረጃን ለህዝብ ክፍት ማድረግ” ማለት በጽሁፍ በሚቀርብ ጥያቄ መሰረት ተመዝግቦ በኮሚሽኑ እጅ የሚገኝ  የሃብት ምዝገባ መረጃ ለሚጠይቅ ሰው ወይም ተቋም ለጠያቂው ተደራሽ የሚደረግበት አሰራር ሲሆን የሚሰጠው መረጃ  በሃብት ማሳወቅና ምዝገባ አዋጅ አንቀጽ 12(4) እና በዚህ መመሪያ በአንቀፅ 13(1) መሠረት በሚስጥር ተጠብቀው እንዲቆዩ የተለዩትን የሃብት አስመዝጋቢውን ቤተሰብ ሃብትና  የገቢ ምንጭ  መረጃን አይጨምርም፣ 15.  “የፌደራል ተቋማት” ማለት ሙሉ በሙሉ ወይም በከፊል በመንግስት በጀት የሚተዳደሩ የፌደራል መንግስት መስሪያ ቤቶች እና የፌደራል ልማት ድርጅቶችን ይጨምራል፤</vt:lpstr>
      <vt:lpstr>   2. ትርጓሜ….. 16.  “የመንግስት መስሪያ ቤት” ማለት በጀቱ ሙሉ በሙሉ ወይም በከፊል በመንግስት በጀት የሚተዳደር እና የፌዴራል መንግስቱ ስራዎች የሚከናወኑበት ማንኛውም መስሪያ ቤት ነው፣  17.  “የመንግስት  ልማት  ድርጅቶች” ማለት የመንግስት ባለቤትነት ድርሻ በሙሉ ወይም በከፊል ያለበት ማንኛውም የፌዴራል መንግስት የልማት ድርጅት ወይም የአክሲዮን ኩባንያ ነው፣   </vt:lpstr>
      <vt:lpstr>   2. ትርጓሜ….. 18. “ህዝባዊ ድርጅት’’ ማለት በማንኛውም አግባብ ከአባላት ወይም ከህዝብ የተሰበሰበ ወይም ለህዝባዊ አገልግሎት ታስቦ የተሰበሰበ ገንዘብ፣ ንብረት ወይም ሌላ ሃብትን የሚያስተዳደር አካልንና አግባብነት ያለው ኩባንያን የሚያካትት የግል ዘርፍ ሲሆን የሃይማኖት ድርጅትን፣የፖለቲካ ድርጅትን(ፓርቲን)፣ የዓለም አቀፍ ድርጅት እና ዕድርንና ተመሳሳይ ባህላዊ ወይም ሃይማኖታዊ ይዘት ያለው ማህበርን አያካትትም።   </vt:lpstr>
      <vt:lpstr>   2. ትርጓሜ…... 19. “ጥቆማ” ማለት  በሃብት  ምዝገባ  መረጃ ትክክለኛነት ማረጋገጥ ሂደት ውስጥ ሃብት አስመዝጋቢው ያላስመዘገበው እና የደበቀው ሃብት መኖሩን ወይም ሀሰተኛ የሃብት መረጃ መመዝገቡን አስመልክቶ ከማንኛውም ዜጋ በፅሁፍ በስልክ፣ በቃል፣ በኮሚሽኑ ፋክስ፣ በድረ ገፅ ወይም በሌላ በማንኛውም መገናኛ ዘዴ የሚሰጥ መረጃ  ማለት ነው፣    </vt:lpstr>
      <vt:lpstr>         2. ትርጓሜ…. 20.  “ቤተሰብ” ማለት የተሿሚ፣ የህዝብ ተመራጭ ወይም የመንግስት ሠራተኛ የትዳር ጓደኛ ወይም በስሩ የሚተዳደር ዕድሜው 18 ዓመት ያልሞላ ልጅ ሲሆን፤ጋብቻ ሳይፈፀም እንደባልና ሚስት አብሮ የሚኖር ሰው እና የጉዲፈቻ ልጅን ይጨምራል፡፡   21.  “ሰው” ማለት የተፈጥሮ ሰው ወይም በህግ የሰውነት መብት የተሰጠው አካል ነው፡፡  </vt:lpstr>
      <vt:lpstr> 3.  የፆታ አገላለፅ        በዚህ መመሪያ ውስጥ በወንድ ፆታ የተገለጸው ለሴት ፆታም ያገለግላል፡፡   4. የተፈፃሚነት ወሰን    ይህ መመሪያ በፌዴራል ተቋማት ውስጥ ባሉ የመንግስት መስሪያ ቤት፣የልማት ድርጅት እና ህዝባዊ ድርጅት ውስጥ በሚገኙ ተመራጮች፣ ተሿሚዎች፣ የሥራ ኃላፊዎች እና  ሠራተኞች ላይ ተፈጻሚነት ይኖረዋል፡፡    </vt:lpstr>
      <vt:lpstr> 5. ምዝገባ፣ የጥቅም ግጭትን መከላከል፣ የመረጃ ትክክለኛነት ማረጋገጥና ተደራሽነት   5.1. ኮሚሽኑ ሃብት የመመዝገብ፣ የጥቅም ግጭትን የመከላከልና የማስተዳደር፣ የሃብት ምዝገባ መረጃን ትክክለኛነት የማረጋገጥ፣ መረጃውን በጽሁፍ ለጠየቀ መረጃ ፈላጊ ተደራሽ የማድረግ እና የመጠበቅ/ ማስተዳደር/ ኃላፊነት አለበት፣ 5.2. ኮሚሽኑ የሃብት ምዝገባ ሰነዶችን በኃላፊነት ይይዛል፤ይጠብቃል፡፡   </vt:lpstr>
      <vt:lpstr> 6. የሃብት ምዝገባ ቅድመ ዝግጅት  6.1. ማንኛውም የፌደራል ተቋማት እና የህዝባዊ ድርጅት ኃላፊ የሃብት ማሳወቅና ምዝገባ አዋጅን በተቋሙ ውስጥ ተፈጻሚ የማድረግ ግዴታ አለበት፣ 6.2. ማንኛውም የፌደራል ተቋማት እና የህዝባዊ ድርጅት ኃላፊ በአዋጁ ሃብት እንዲያስመዘግቡ ግዴታ የተጣለባቸውን የህዝብ ተመራጮች፣ የመንግስት ተሿሚዎች፣ የመንግስት መስሪያ ቤት፣ የመንግስት ልማት ድርጅት እና የህዝባዊ ድርጅት ሠራተኞች እንደተመረጡ፣ እንደተሾሙ፣ እንደተመደቡ ወይም እንደተቀጠሩ ሃብታቸውን እንዲያስውቁ የማድረግ  ግዴታ አለበት፤ </vt:lpstr>
      <vt:lpstr> 6. የሃብት ምዝገባ ቅድመ ዝግጅት   6.3. ማንኛውም የፌደራል ተቋማት እና የህዝባዊ ድርጅት የሰው ሃብት አስተዳደር ሥራ ክፍል በአዋጁና በዚህ መመሪያ ሃብት እንዲያስመዘግቡ ግዴታ የተጣለባቸውን የህዝብ ተመራጮች፣ የመንግስት ተሿሚዎች፣ የመንግስት መስሪያ ቤት፣ የመንግስት ልማት ድርጅት እና የህዝባዊ ድርጅት የሥራ ኃላፊዎች እና ሠራተኞች እንደተመረጡ፣ እንደተሾሙ፣ እንደተመደቡ ወይም እንደተቀጠሩ ሃብታቸውን እንዲያስውቁ ስም ዝርዝራቸውን ለተቋሙ የሥነ ምግባር መከታተያ ከፍል የመስጠት ግዴታ አለበት፣  </vt:lpstr>
      <vt:lpstr> 6. የሃብት ምዝገባ ቅድመ ዝግጅት   6.4. ማንኛውም የፌደራል ተቋማት እና የህዝባዊ ድርጅት ፋይናንስ ሥራ ክፍል ሃብትና የገቢ ምንጭ የማስመዝገብ እና የማሳወቅ ግዴታ ያለባቸውን የህዝብ ተመራጮች እና የመንግስት ተሿሚዎች በተሾሙበት ወይም በተመደቡበት ተቋም የመጀመሪያ ወር ደመወዝ ከመከፈሉ በፊት የመጀመሪያ ወይም የዳግም ሃብት ምዝገባ መካሄዱን የማረጋገጥ ግዴታ አለበት፤  </vt:lpstr>
      <vt:lpstr> 6. የሃብት ምዝገባ ቅድመ ዝግጅት   6.5. ማንኛውም የፌደራል ተቋማት እና የህዝባዊ ድርጅት የሰው ሀይል አስተዳደር ሥራ ክፍል ሃብትና የገቢ ምንጭ የማስመዝገብ እና የማሳወቅ ግዴታ ያለባቸው የመንግስት መስሪያ ቤት፣ የመንግስት ልማት ድርጅት ወይም የህዝባዊ ድርጅት ሠራተኞች የቅጥር ደብዳቤ ከመውሰዳቸው በፊት የሃብት ምዝገባ ተግባር እንደ ቅድመ ሁኔታ ተይዞ ሀብት ስለማስመዝገባቸው የሚገልፅ ማስረጃ ከተቋሙ የሥነ ምግባር መከታተያ ክፍል የማቅረብ ግዴታ አለበት፣ </vt:lpstr>
      <vt:lpstr> 6. የሃብት ምዝገባ ቅድመ ዝግጅት   6.6. ኮሚሽኑ በዚህ አንቀጽ ንዑስ አንቀፅ 6.5 በተደነገገው መሠረት ሃብትና የገቢ ምንጭ የማስመዝገብ እና የማሳወቅ ግዴታ የተጣለባቸውን የፌደራል ተቋማት እና የህዝባዊ ድርጅት ሀብት አስመዝጋቢዎችን ሃብትና የገቢ ምንጫቸውን ሳያስመዘግቡ እና ሳያሳውቁ ሥራ ያስጀመረ የተቋም ኃላፊ እና የሰው ሀብት አስተዳደር ሥራ ክፍል ኃላፊን አግባብ ባለው ህግ ተጠያቂ ያደርጋል፣   </vt:lpstr>
      <vt:lpstr> 6. የሃብት ምዝገባ ቅድመ ዝግጅት   6.7. ኮሚሽኑ ሃብትና የገቢ ምንጭ የማስመዝገብ እና የማሳወቅ ግዴታ ያለባቸውን የህዝብ ተመራጮች እና የመንግስት ተሿሚዎች በተሾሙበት ወይም በተመደቡበት ተቋም ሀብታቸውን ሳያስመዘግቡ የመጀመሪያ ወር ደመወዝ የከፈለ የፋይናንስ አስተዳደር ሥራ ክፍል ኃላፊን አግባብ ባለው ህግ ተጠያቂ ያደርጋል፣   </vt:lpstr>
      <vt:lpstr> 6. የሃብት ምዝገባ ቅድመ ዝግጅት   6.8. ማንኛውም የፌደራል ተቋማት እና የህዝባዊ ድርጅት ኃላፊ እና የሰው ሃብት አስተዳደር ሥራ ክፍል ኃላፊ ከሃብት ማስመዝገብ ጋር ተያያዥነት ያለውን ማንኛውንም የሀብት አስመዝጋቢ የሹመት፣ የሕዝብ ተመራጭነት፣ የቅጥር፣ የዕድገት፣ ከኃላፊነት የመነሳት፣ ሥራ የመልቀቅ ወይም በጡረታ የመገለል ወቅታዊ ሁኔታዎችን የሚመለከት መረጃ ለሥነምግባር መከታተያ ክፍል የመስጠት ወይም እንዲሰጥ የማድረግ ግዴታ አለበት፣   </vt:lpstr>
      <vt:lpstr> 6. የሃብት ምዝገባ ቅድመ ዝግጅት  6.9. ማንኛውም የፌደራል ተቋማት እና የህዝባዊ ድርጅት ኃላፊ እና የሰው ሃብት አስተዳደር ሥራ ክፍል ኃላፊ በቅጥር ወይም በክሊራንስ ቅጹ/ፎርሙ/ ላይ ሃብት አስመዝጋቢው ሃብት ስለማስመዝገቡ የሚገልፅበት ቦታ እንዲኖረው የማድረግ ግዴታ አለበት፣  6.10. በዚህ አንቀፅ ንዑስ አንቀፅ 6.9 በተደነገገው መሠረት የተቋሙ ሃላፊዎችና ሠራተኞች በማንኛውም ምክንያት ተቋሙን ሲለቁ ኪሊራንስ ከመውሰዳቸው በፊት ሃብትና የገቢ ምንጫቸውን የማሳወቅና የማስመዝገብ ግዴታ አለባቸው፣ </vt:lpstr>
      <vt:lpstr> 6. የሃብት ምዝገባ ቅድመ ዝግጅት  6.11. በዚህ አንቀፅ ንዑስ አንቀፅ 6.10 በተደነገገው መሠረት የሥራ ሃላፊዎችና ሠራተኞች በማንኛውም ምክንያት ተቋሙን ሲለቁ ኪሊራንስ ከመውሰዳቸው በፊት ሀብታቸውን እንዲያስመዘግቡ ያላደረገ ማንኛውም የፌደራል ተቋማት እና የህዝባዊ ድርጅት ኃላፊ እና የሰው ሃብት አስተዳደር ሥራ ክፍል ኃላፊ አግባብ ባለው ህግ መሰረት ተጠያቂ ይሆናሉ፣ 6.12. በዚህ አንቀፅ ንዑስ አንቀፅ 6.10 በተደነገገው መሠረት የሥነ ምግባር መከታተያ ክፍሉ የሥራ ሃላፊዎች እና ሠራተኞች በማንኛውም ምክንያት ሲያገለግሉበት ከነበረው ተቋም ሲለቁ ኪሊራንስ ከመውሰዳቸው በፊት በተቋማቸው በአካል በመቅረብ ሀብታቸውን እንዲያስመዘግቡ የማድረግ ግዴታ አለበት፤</vt:lpstr>
      <vt:lpstr>7. ሀብትና የገቢ ምንጭን ስለማስመዝገብ 7.1. ማንኛውም ሃብት አስመዝጋቢ በራሱ እና በቤተሰቡ አባላት ባለቤትነት ወይም ይዞታ ስር የሚገኘውን ሃብት እና የገቢ ምንጭ የማስመዝገብና የማሳወቅ ግዴታ አለበት፡፡  7.2. በጡረታ የተገለለ ወይም ከአንድ የፌደራል ተቋም ወይም የህዝባዊ ድርጅት በማንኛውም ምክንያት አገልግሎቱን ያቋረጠ ሀብት አስመዝጋቢ ክሊራንስ ከመውሰዱ በፊት ለተቋሙ ሥነ ምግባር መከታተያ ክፍል በአካል በመቅረብ ሃብቱንና የገቢ ምንጩን የማሳወቅ ግዴታ አለበት፣  </vt:lpstr>
      <vt:lpstr> 7. ሀብትና የገቢ ምንጭን ስለማስመዝገብ  7.3. ከአንድ የፌደራል ተቋም ወይም ህዝባዊ ድርጅት ቅርንጫፍ ወደ ሌላ ቅርንጫፍ ወይም ከቅርንጫፍ ወደ ዋና መስሪያ ቤት እንዲዛወር የተደረገ ማንኛውም ሃብቱን አስቀድሞ ያስመዘገበ ሃብት አስመዝጋቢ የአገልግሎት ማቋረጥ የሃብት ምዝገባ ማድረግ አይጠበቅበትም፣    </vt:lpstr>
      <vt:lpstr> 7. ሀብትና የገቢ ምንጭን ስለማስመዝገብ 7.4. ሃብቱን ካስመዘገበ ስድስት ወራት ያልሞላው ማንኛውም ሃብት አስመዝጋቢ ከሚሠራበት ተቋም የለቀቀ እንደሆነ የአገልግሎት ማቋረጥ ምዝገባ ማድረግ አይጠበቅበትም፡፡ 7.5. ሃብት አስመዝጋቢው ከዚህ ዓለም በሞት የተለየ ከሆነ ሃብት የማስመዝገብ ግዴታ አይኖርበትም፡፡ ይህም ለእዳ እገዳ ነፃ ማረጋገጫ /ክሊራንስ/ ማቅረብንና መሰል ግዴታዎችን ይቀሩለታል፣   </vt:lpstr>
      <vt:lpstr>          7. ሀብትና የገቢ ምንጭን ስለማስመዝገብ  7.6. ማንኛውም ሃብት አስመዝጋቢ ከክልል ተዛውሮ በፌደራል ተቋም ሲሾም ወይም ሲመደብ የሀብት ምዝገባ የማድረግ ግዴታ አለበት፡፡  7.7. የሥነ ምግባር መከታተያ ክፍል የተመዘገበውን የሀብት ምዝገባ ሰነድ ምዝገባው በተጠናቀቀ በ10 የስራ ቀናት ውስጥ ለኮሚሽኑ የማስረከብ ግዴታ አለበት፣  </vt:lpstr>
      <vt:lpstr>          7. ሀብትና የገቢ ምንጭን ስለማስመዝገብ  7.8. የሥነምግባር መከታተያ ክፍሉ በሁሉም የምዝገባ አይነት ገቢ ለአደረጋቸው የሃብት ምዝገባ ሰነዶች የሃብት ምዝገባ ማረጋገጫ ምስክር ወረቀት ከኮሚሽኑ በመረከብ ሃብታቸውን ላስመዘገቡ ለተቋሙ ሀብት አስመዝጋቢዎች  የመስጠት ግዴታ አለበት፣ 7.9. የሥነምግባር መከታተያ ክፍሎች በተሰጣቸው ኃላፊነት መሠረት የሀብት ምዝገባ ሥራ ሲያካሂዱ በሥራው አጋጣሚ ያወቁትን ማንኛውንም የሃብት ምዝገባ መረጃዎችን ሚስጥራዊነት የመጠበቅ ግዴታ አለባቸው፣  </vt:lpstr>
      <vt:lpstr>8.   የሃብት ምዝገባና የቀነ ገደብን ስለማራዘም   8.1. የሥነምግባር መከታተያ ክፍል ሁሉንም የምዝገባ አይነቶች ወቅታቸውን ጠብቀው እንዲካሄዱ የማድረግ ግዴታ አለበት፤  8.2. በዚህ አንቀፅ በንዑስ አንቀፅ 8.1 መሰረት ሃብታቸውን በተገለፀው ቀነ-ገደብ ቀርበው ያላስመዘገቡ ሃብት አስመዝጋቢዎችን የሥነ ምግባር መከታተያ ክፍል ስም ዝርዝራቸውን በማስታወቂያ ሰሌዳ ወይም በሌላ አመች ዘዴ ያሳውቃል፡ </vt:lpstr>
      <vt:lpstr>8.   የሃብት ምዝገባና የቀነ ገደብን ስለማራዘም   8.3. የሥነ ምግባር መከታተያ ክፍል በዚህ አንቀፅ በንዑስ አንቀፅ 8.2 በወጣው ማስታወቂያ መሠረት ሀብት አስመዝጋቢዎች ሀብታቸውን ሳያስመዘግቡ የቆዩበትን አሳማኝ ምክንያት ካላቸው ይህንኑ የሚገልፀ ማስረጃ በጽሑፍ አያይዘው እንዲያቀርቡ ያደርጋል፤    </vt:lpstr>
      <vt:lpstr>8.   የሃብት ምዝገባና የቀነ ገደብን ስለማራዘም   8.4. በዚህ አንቀፅ በንዑስ አንቀፅ 8.3 እንደተደነገገው ማስረጃውን ያላቀረቡ ሀብት አስመዝጋቢዎች በአንቀፅ 10 ንዑስ አንቀፅ 1 መሠረት የ1,000 ብር (አንድ ሺ ብር) የገንዘብ ቅጣት ከፍለው የባንክ ዋና ስሊፕ ደረሰኝ በማቅረብ በ10 ቀናት ውስጥ ሀብታቸውን ያስመዘግባሉ፤ የተቋማት የሥነምግባር መከታተያ ክፍል የባንክ ዋና ስሊፕ ደረሰኝ በመሰብሰብ ለኮሚሽኑ የፋይናንስ ክፍል ገቢ የማድረግ ግዴታ አለበት፣   </vt:lpstr>
      <vt:lpstr>8.   የሃብት ምዝገባና የቀነ ገደብን ስለማራዘም  8.5. ከዚህ በላይ በአንቀፅ 8.4 የተደነገገው እንተጠበቀ ሆኖ ሃብት አስመዝጋቢው ለተወሰነ ጊዜ ታሞ የቆየ ከሆነ እና ሕመሙ በሐኪም በተረጋገጠ የህክምና ማስረጃ የተደገፈ ከሆነ ወይም ሃብት አስመዝጋቢው ከአቅም በላይ በሆነ ምክንያት ማለትም በእስር፣ በሀዘን፣ በወሊድ ምክንያት፣ ለሥራ ጉዳይ ወይም ለስልጠና ወደ ውጭ ሀገር በመሄዱ ወይም በሀገር ውስጥ ሥልጠና ምክንያት ከመደበኛ የስራ ገበታው ውጭ ሆኖ የቆየ ከሆነ ህጋዊ የሆነ ማስረጃውን በማቅረብ ያለቅጣት ሀብቱን እንዲያስመዘግብ ይደረጋል፡፡ </vt:lpstr>
      <vt:lpstr>8.   የሃብት ምዝገባና የቀነ ገደብን ስለማራዘም  8.6. በዚህ አንቀፅ ንዑስ አንቀፅ 8.4 መሠረት የሥነ ምግባር መከታተያ ክፍሉ የገንዘብ ቅጣት ተቀጥቶ በ10 ቀናት ውስጥ ሀብቱን ሳያስመዘግብ የቀረን ማንኛውም ሀብት አስመዝጋቢ ስምና የስራ ሃላፊነት ጠቅሶ ለተቋሙ ሃላፊ በማሳወቅ ለኮሚሽኑ ሪፖርት የማድረግ ግዴታ አለበት፣  8.7. በዚህ አንቀፅ ንዑስ አንቀፅ 8.6 መሰረት ኮሚሽኑ በተቀመጠው ጊዜ ገደብ ቅጣቱን ከፍሎ ሳያስመዘግብ የቀረን ሀብት አስመዝጋቢ በህግ የመመርመርና የመክሰስ ስልጣን ለተሰጠው አካል ያስተላልፋል፡፡ </vt:lpstr>
      <vt:lpstr>9. የሀብት ምዝገባ ትክክለኛነት ቅድመ ማረጋገጥ   9.1. የሥነምግባር መከታተያ ክፍል ሀብት አስመዝጋቢው በአካል በመቅረብ በህጋዊ ቅፅ በግልፅ ያለብልሽት መሙላቱን፣ በእያንዳንዱ ቅጽ፣ ገጽ እና በገፁ መጨረሻ ላይ መፈረሙን አረጋግጦ የመረከብ ግዴታ አለበት፡፡  9.2. በዚህ አንቀፅ ንዑስ አንቀፅ 9.1 በተደነገገው መሰረት የሥነምግባር መከታተያ ከፍሉ አረጋግጦ የተረከበውን የሀብት ምዝገባ ቅፅ በአንቀፅ 7 ንዑስ አንቀፅ 7 መሠረት በ10 ቀናት ውስጥ ለኮሚሽኑ ገቢ ያደርጋል/ያስረክባል፡፡  </vt:lpstr>
      <vt:lpstr>9. የሀብት ምዝገባ ትክክለኛነት ቅድመ ማረጋገጥ    9.3. በዚህ አንቀፅ ንዑስ አንቀፅ 9.2 በተደነገገው መሰረት ኮሚሽኑ የተረከበውን የመጀመሪያ ወይም የዕድሳት ቅፅ በትክክል መሞላቱን ሲያረጋግጥ በ5 የሥራ ቀናት ውስጥ የሀብት ምዝገባ ማረጋገጫ የምስክር ወረቀት የመስጠት ግዴታ አለበት፣    </vt:lpstr>
      <vt:lpstr>9. የሀብት ምዝገባ ትክክለኛነት ቅድመ ማረጋገጥ   9.4. በዚህ አንቀፅ ንዑስ አንቀፅ 9.1 ላይ የተጠቀሱት አንድ ወይም ከዚያ በላይ መስፈርቶች ያልተሟሉ ከሆነ ኮሚሽኑ ያልተሟሉ መረጃዎችን በዝርዝር በመጥቀስ እንዲስተካከሉ ቅፁ ከኮሚሽኑ ጽ/ቤት ከደረሰበት ቀን ጀምሮ ባሉት 3 ተከታታይ የሥራ ቀናት ውስጥ ለተቋሙ የሥነ ምግባር መከታተያ ክፍል የመመለስ ግዴታ አለበት፣   9.5. በዚህ አንቀፅ ንዑስ አንቀፅ 9.4 መሠረት እንዲስተካከሉ ለተቋም የሥነምግባር መከታተያ ክፍል ተመላሽ የተደረገ የሀብት ምዝገባ ቅጽ በሀብት አስመዝጋቢ ተቋም ከደረሰበት ቀን ጀምሮ ባሉት 5 የሥራ ቀናት ውስጥ መረጃው ተሟልቶ ለኮሚሽኑ ገቢ መደረግ አለበት፣</vt:lpstr>
      <vt:lpstr>9. የሀብት ምዝገባ ትክክለኛነት ቅድመ ማረጋገጥ   9.6. በዚህ አንቀፅ ንዑስ አንቀፅ 9.5 መሠረት የስነምግባር መከታታያ  ክፍሉ መረጃውን በተሰጠው የጊዜ ገደብ ውስጥ ያላስተካከለ የሃብት አስመዝጋቢ ሃብቱን እንዳላስመዘገበ ወይም እንዳላሳወቀ በመቁጠር ስም ዝርዝሩን ለተቋሙ ሃላፊ በማሳወቅ ለኮሚሽኑ ሪፖርት የማድረግ ግዴታ አለበት፣  9.7. በዚህ አንቀፅ ንዑስ አንቀፅ 9.6 መሠረት ሀብት ያላስመዘገበው ሃላፊ ወይም ሠራተኛ ዝርዝር የደረሰው የተቋም ወይም የህዝባዊ ድርጅት ኃላፊ በአንቀፅ 6 ንዑስ አንቀፅ 2 መሠረት የተቋሙ የሥነ ምግባር መከታተያ ክፍል በድጋሚ በሚያወጣው የጊዜ ሰሌዳ መሰረት ሀብት አስመዝጋቢው ሃብቱን እንዲያስመዘግብ የማድረግ ግዴታ አለበት፡፡</vt:lpstr>
      <vt:lpstr>10. ሃብትን አለማስመዝገብ የሚያስከትለው ቅጣት    10.1 . ማንኛውም ሀብት አስመዝጋቢ በመደበኛው ወይም በተራዘመለት የጊዜ ገደብ ውስጥ ሃብቱን ሳያስመዘግብ ከቀረ ለኮሚሽኑ ብር 1,000 (አንድ ሺህ ብር) ቅጣት ይከፍላል፣  10.2 . ሀብት አስመዝጋቢው በዚህ አንቀፅ ንዑስ አንቀፅ 1 የተጠቀሰውን የገንዘብ ቅጣት ለማስፈፀም የተላለፈው ውሳኔ ከደረሰው ቀን ጀምሮ ባሉት 5 ቀናት ውስጥ ቅጣቱን መክፈል አለበት፣ 10.3 . ሀብት ባለማስመዝገብ የሚከፈል ቅጣት ሀብት የማስመዝገብን ግዴታ አያስቀርም፡፡ </vt:lpstr>
      <vt:lpstr>10. ሃብትን አለማስመዝገብ የሚያስከትለው ቅጣት    10.4. በዚህ አንቀፅ ንዑስ አንቀፅ 10.1 መሠረት የሥነምግባር መከታታያ ክፍል በተሰጠው ጊዜ ውስጥ የሃብት ምዝገባ ቅጹን ሞልቶ ያላስረከበን ሀብት አስመዝጋቢ ስምና የስራ ድርሻ በመጥቀስ ለተቋሙ ሃላፊ በማሳወቅ ለኮሚሽኑ ሪፖርት የማድረግ ግዴታ አለበት፣  10.5  በዚህ አንቀፅ ንዑስ አንቀፅ 10.2 መሠረት ሃብት አስመዝጋቢው በተሰጠው 5 የሥራ ቀናት ውስጥ የሃብት ምዝገባ ቅጹን ሞልቶ ማስረከብ ካልቻለ ተጠያቂ እንዲሆን ኮሚሽኑ በህግ የመመርመርና የመክሰስ ስልጣን ላለው አግባብነት ላለው አካል ያስተላልፋል፡፡ </vt:lpstr>
      <vt:lpstr>11. የሃብት ምዝገባን ትክክለኛነት ማረጋገጥ 11.1  ኮሚሽኑ ከሚከተሉት አንዱ ወይም ከአንድ በላይ ምክንያት/ሁኔታ ሲኖር በማንኛውም የሀብት አስመዝጋቢ መረጃ ላይ የመረጃ ትክክለኛነት ማረጋገጥ ተግባር ያከናውናል፡-   ሀ. የቀረበው መረጃ ያልተሟላ ከሆነ፣ ለ. ሀብት አስመዝጋቢው ሀብት ለማስመዝገብ ከሚገባው በላይ የዘገየ  ወይም       በምዝገባ  ሂደት የመረበሽ፣ ያለመረጋጋት፣ መረጃ ወይም ሃሳብ የመቀያየር     ምልክቶች ሲያሳይ፣   </vt:lpstr>
      <vt:lpstr>ሐ. የቀረበው መረጃ  ሀሰተኛ ወይም አሳሳች መሆኑን ለመጠራጠር የሚያስችል በቂ ምክንያት ካለ፣ (በህጋዊ ገቢውና በአስመዘገበው ሀብት መካከል በግልጽ የሚታይ ከፍተኛ መራራቅ ወይም ማነስ ወይም መብለጥ ሲኖር)፣ መ. የቀረበው መረጃ በምዝገባው ትክክለኛነት ላይ ጥያቄ በሚያነሳ ሦስተኛ ወገን ወይም በጠቋሚ በኩል ጥቆማ ሲቀርብ፣ ሠ. ከሙስና ጋር የተያያዘ የምርመራ ሂደት እየተካሄደበት ከሆነ፣   </vt:lpstr>
      <vt:lpstr>ረ. ኮሚሽኑ በሙስና ተጋላጭነታቸው በጥናት በለያቸው የፌደራል ተቋማት ወይም ሕዝባዊ ድርጅቶች ውስጥ የሚሰሩ ሃብት አስመዝጋቢዎች ሆነው ሲገኙ፣  ሰ. ኮሚሽኑ በትኩረት መስክ በለያቸው የፌደራል ተቋማት ወይም ሕዝባዊ ድርጅቶች ውስጥ ሃብት አስመዝጋቢዎች ሆነው ሲገኙ፣  ሸ. ከፖለቲካ አንጻር የያዙት ቦታ ትኩረት የሚስብ ሆኖ ሲገኝ፣ ቀ. በዚህ አንቀጽ 11 (1) (ከሀ-ሸ) በተጠቀሱት ምክንያቶች/ ሁኔታዎች የሚጣራ  መረጃ በበቂ መጠን ባለመገኘቱ ኮሚሽኑ የሀብት ምዝገባ መረጃን ትክክለኛነት የማረጋገጥ መደበኛ ሥራ ለመሥራት ወስኖ የአስመዝጋቢው የሀብት ምዝገባ መረጃ በናሙና ምርጫ የተመረጠ ሆኖ ሲገኝ ይሆናል፡፡  </vt:lpstr>
      <vt:lpstr>11.2. በመረጃ ትክክለኛነት ማረጋገጥ ሂደት ወቅት ኮሚሽኑ፡-       ሀ.ሃብት አስመዝጋቢው በሞላው የሃብት ምዝገባ ቅጽ ማናቸውም ጉዳዮች ላይ ተጨማሪ መረጃ እና ማብራሪያ እንዲያቀርብ ሊጠይቀው ይችላል፣      ለ. የሃብት አስመዝጋቢውን መረጃ የያዘ ማንኛውም ባንክ፣ የገንዘብ ተቋም ወይም ሌላ ድርጅት/ሰው/ የያዘውን የሃብት መረጃ እንዲሰጥ ሊያዝ ይችላል፣     ሐ. ዋና ኦዲተርን ወይም ማንኛውንም አግባብነት ያለው አካል ሙያዊ ድጋፍ ሊጠይቅ ይችላል፡፡   </vt:lpstr>
      <vt:lpstr>11.3  ኮሚሽኑ በመረጃ ትክክለኛት ማረጋገጥ ሂደት ግኝቱ ጥቃቅን የመረጃ ስህተት ከሆነ ከሚከተሉት እርምጃዎች አንዱን ጥቅም ላይ ሊያውል ይችላል፡-     ሀ. ለመጀመሪያ ጊዜ ለተፈፀመ ጥቃቅን የመረጃ ስህተት ለሃብት አስመዝጋቢው የፅሑፍ ማስጠንቀቂያ ይሰጠዋል፣     ለ. ሃብት አስመዝጋቢው ለሁለተኛ ጊዜ ተመሳሳይ ስህተት ከፈጸመ ብር 1,000 (አንድ ሺህ ብር) የገንዘብ ቅጣት እንዲከፍል ይደረጋል፣   ሐ. ሃብት አስመዝጋቢው ለ3ኛ ጊዜ ተመሳሳይ ስህተት ከፈፀመ ጉዳዩ በህግ የመመርመር ስልጣን ላለው አካል ይላካል፡፡  </vt:lpstr>
      <vt:lpstr>11.4  ኮሚሽኑ የሃብት ምዝገባ መረጃ ማጭበርበር ተፈጥሯል ወይም ሆነ ተብሎ አሳሳች መረጃ ተሰጥቷል ወይም እውነቱን ለመደበቅ ተሞክሯል ብሎ በሚያምንበት በማናኛውም ጊዜ ምርመራ እንዲደረግ እና ተጠያቂ እንዲሆን በህግ የመመርመረና የመክሰስ ስልጣን ለተሰጠው አካል ያስተላልፋል፡  12. የአኗኗር ሁኔ ወይም ደረጃ ማረጋገጥ    በሀብት አስመዝጋቢው የኑሮ ደረጃ እና  እርሱ እና/ወይም የቤተሰቡ አባላት በሚያገኙት ገቢ መካከል ያለውን መጣጣም ለማረጋገጥ ኮሚሽኑ የአኗኗር ሁኔታቸው ላይ ማጣራት ሊያደርግ ይችላል፡፡  </vt:lpstr>
      <vt:lpstr>13. የሃብት ምዝገባ መረጃን ለህዝብ ክፍት /ተደራሽ/ ስለማድረግ   13.1  ኮሚሽኑ የሃብት ማሳወቂያ ቅጽ ውስጥ ተመዝግበው ያሉ መረጃዎች በሙሉ ተደራሽ ሊያደረግ ይችላል ወይም ይሰጣል፡፡ ለዚህ መመሪያ አፈጻጸም ሲባል የግል ሚስጥራዊ መረጃዎች የሚባሉት የስልክ ቁጥር፣ የባንክ ሒሳብ ቁጥር እና የመኖሪያ አድራሻ ናቸው፣ 13.2  በዚህ አንቀጽ በንዕስ አንቀፅ 1 የተደነገገው ቢኖርም መረጃዎቹ በፍትህ አካላት ሲጠየቁ ወይም እንደሁኔታው ኮሚሽኑ ለሌሎች ዓላማዎች እንዲውሉ ሲወስን የግል ሚስጥራዊ /ግላዊ/ መረጃዎችም ሊገለጹ ይችላሉ፣  </vt:lpstr>
      <vt:lpstr>13. የሃብት ምዝገባ መረጃን ለህዝብ ክፍት /ተደራሽ/ ስለማድረግ   13.3. ማንኛውም የሃብት ምዝገባ መረጃ እንዲሰጠው የሚፈልግ ሰው ጥያቄውን በጽሁፍ  ለኮሚሽኑ ማቅረብ አለበት፣ 13.4  ኮሚሽኑ የቀረበለትን የመረጃ ጥያቄ በመቀበል በኮሚሽኑ የአገልግሎት አሰጣጥ ስታንዳርድ መሰረት ለጠያቂው ሰው ተገቢውን መረጃ ይሰጣል፣   </vt:lpstr>
      <vt:lpstr> 14. ስለ ቅጣት ገንዘብ አሰባሰብ   14.1  የሥነምግባር መከታተያ ክፍል ሃብት አስመዝጋቢዎች ሀብታቸውን ባለማስመዝገባቸው ወይም በምዝገባ ሂደት በፈፀሙት ግድፈት የሚከፍሉትን ቅጣት በኮሚሽኑ የኢትዮጵያ ንግድ ባንክ ሂሣብ ቁጥር 1000001844532 ወይም ኮሚሽኑ ወደፊት በሚያሳውቀው የሂሳብ ቁጥር ገቢ በማድረግ ዋናውን የባንክ ስሊፕ ደረሰኝ ለኮሚሽኑ የግዥ፣ ፋይናንስና ንብረት አስተዳደር ዳይሬክቶሬት ያቀርባሉ፣   </vt:lpstr>
      <vt:lpstr>14.2. በዚህ አንቀፅ ንዑስ አንቀፅ 14.1 መሠረት የኮሚሽኑ የግዥ፣ ፋይናንስና ንብረት አስተዳደር ዳይሬክቶሬት የባንክ ዋናው ስሊፕ/ደረሰኝ/ እንደደረሰው የገቢ ደረሰኝ በመቁረጥ ለተቀጭው ይሰጣል፣ 14.3  የኮሚሽኑ የግዥ፣ ፋይናንስና ንብረት አስተዳደር ዳይሬክቶሬት ቅጣት ከከፈሉ ሃብት አስመዝጋቢዎች የተረከበውን ዋናው ስሊፕ/ደረሰኝ/ በማደራጀት መረጃውን ይይዛል፡፡ በሃብት ማሳወቅና ምዝገባ ዳይሬክቶሬት በተጠየቀ ጊዜ መረጃውን የመስጠት ግዴታ አለበት፣ 14.4  የኮሚሽኑ የግዥ፣ ፋይናንስና ንብረት አስተዳደር ዳይሬክቶሬት በዚህ አንቀፅ በንዑስ አንቀፅ 14.1 እና 14.2 መሠረት ገቢ የተደረገውን የቅጣት ገንዘብ ከዋናው ስሊፕ/ደረሰኝ/ ጋር በማስታረቅ በየወሩ ለገንዘብ ሚኒስቴር ፈሰስ ያደርጋል፡፡ ስለ አፈፃፀሙም ለሃብት ማሳወቅና ምዝገባ ዳይሬክቶሬት ያሳውቃል፡፡ </vt:lpstr>
      <vt:lpstr>15. የመተባበር ግዴታ ማንኛውም ሰው የሃብት ማሳወቅና ማስመዝገብ አዋጅ ቁጥር 668/2002 እና አዋጁን ለማስፈፀም የወጣውን ይህን የአፈፃፀም መመሪያ ኮሚሽኑ በሚያስፈፅምበት ወቅት መረጃ የመስጠትና የመተባበር ህጋዊ ግዴታ አለበት፡፡ 16. ስለ ቅጣት  የሀብት ምዝገባ አዋጅንና አዋጁን ሥራ ላይ ለማዋል የወጣውን ይህንን መመሪያ በመፈጸም ሂደት ላይ የመተባበር ህጋዊ ግዴታዉን ያልተወጣ ማንኛውም ሰው አግባብነት ባለው የወንጀል ህግ መሰረት ተጠያቂ ይሆናል፡፡   </vt:lpstr>
      <vt:lpstr>17.1 ማንኛውም አገልግሎት ጠያቂ በተሰጠው አገልግሎት ላይ ቅሬታ ካለው ቅሬታውን አገልግሎቱን ለሰጠው የስነምግባር መከታታያ ክፍሉ ኃላፊ ያቀርባል፡፡ 17.2 በዚህ አንቀፅ ንዑስ አንቀፅ 17.1 በተደነገገው መሠረት ቅሬታ አቅራቢው በተሰጠው ምላሽ ያልረካ ከሆነ ለመስሪያ ቤቱ፣ ለፌደራል ተቋሙ ወይም ለህዝባዊ ድርጅቱ ኃላፊ ቅሬታውን ያቀርባል፡፡ 17.3 በዚህ አንቀፅ ንዑስ አንቀፅ 17.1 በተደነገገው መሠረት የተቋሙ ኃላፊ የሠጠው ውሳኔ የመጨረሻ ይሆናል፡፡  </vt:lpstr>
      <vt:lpstr>18. መመሪያዉን ስለማሻሻል     ኮሚሽኑ ይህንን መመሪያ አስፈላጊ ሆኖ ሲያገኘው በማንኛውም ጊዜ ሊያሻሽለው ይችላል፡፡  19. ተፈፃሚነት ስለማይኖራቸው ህጎች     ከዚህ መመሪያ ጋር የሚቃረን መመሪያ ወይም ልማዳዊ አሰራር በዚህ መመሪያ በተሸፈኑ ጉዳዮች ላይ ተፈፃሚነት አይኖረዉም፡፡ 20. ስለተሻረ ሕግ  የፌደራል የሥነምግባርና የፀረ ሙስና ኮሚሽን የተሻሻለው የሃብት ማሳወቅና ምዝገባ የአፈፃፀም መመሪያ ቁጥር 13/2013 በዚህ መመሪያ ተሸሯል፡፡ </vt:lpstr>
      <vt:lpstr>21. መመሪያዉ ስለሚፀናበት ጊዜ      ይህ መመሪያ ከየካቲት 8 ቀን 2013 ዓ.ም ጀምሮ የፀና ይሆናል፡፡   አዲስ አበባ፤የካቲት 8/2013 ዓ.ም    ፀጋ አራጌ የፌዴራል የሥነምግባርና የፀረ-ሙስና ኮሚሽን ኮሚሸነር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የፌዴራል የሥነምግባርና የፀረሙስና ኮሚሽን             የተሻሻለው የሃብት ማሳወቅ እና ምዝገባ አፈፃፀም መመሪያ                                                                                                                                                                                                                                                                        የካቲት 2013 ዓ.ም                                                                                      አዲስ አበባ</dc:title>
  <dc:creator>HP</dc:creator>
  <cp:lastModifiedBy>pc</cp:lastModifiedBy>
  <cp:revision>258</cp:revision>
  <dcterms:created xsi:type="dcterms:W3CDTF">2021-02-16T09:23:21Z</dcterms:created>
  <dcterms:modified xsi:type="dcterms:W3CDTF">2021-06-30T18:03:37Z</dcterms:modified>
</cp:coreProperties>
</file>